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44CC1-CDDC-4B9A-96B2-19F289BD8BC0}" type="datetimeFigureOut">
              <a:rPr lang="en-US" smtClean="0"/>
              <a:pPr/>
              <a:t>6/20/2011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CE502-9684-48F1-8146-AF164473E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099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9724777D-AA9F-4E30-9D0A-E3D7862B2782}" type="slidenum">
              <a:rPr lang="en-US"/>
              <a:pPr/>
              <a:t>11</a:t>
            </a:fld>
            <a:endParaRPr lang="en-US"/>
          </a:p>
        </p:txBody>
      </p:sp>
      <p:sp>
        <p:nvSpPr>
          <p:cNvPr id="25190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190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ED494E-1F81-40E0-83D8-AD019D86F052}" type="slidenum">
              <a:rPr lang="en-US"/>
              <a:pPr>
                <a:defRPr/>
              </a:pPr>
              <a:t>109</a:t>
            </a:fld>
            <a:endParaRPr 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95A1F5-A52E-4291-B684-A92525B3D69B}" type="slidenum">
              <a:rPr lang="en-US"/>
              <a:pPr>
                <a:defRPr/>
              </a:pPr>
              <a:t>110</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80BC52-6B13-4243-813B-F3058D32159A}" type="slidenum">
              <a:rPr lang="en-US"/>
              <a:pPr>
                <a:defRPr/>
              </a:pPr>
              <a:t>111</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3272C1-7A51-4154-B62C-818FD059BDB2}" type="slidenum">
              <a:rPr lang="en-US"/>
              <a:pPr>
                <a:defRPr/>
              </a:pPr>
              <a:t>112</a:t>
            </a:fld>
            <a:endParaRPr lang="en-US"/>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0609BE-D5F4-4F88-87CF-12080A5F6AF1}" type="slidenum">
              <a:rPr lang="en-US"/>
              <a:pPr>
                <a:defRPr/>
              </a:pPr>
              <a:t>113</a:t>
            </a:fld>
            <a:endParaRPr lang="en-US"/>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BA8781-8967-4CD8-8277-9A08BE1F9AA5}" type="slidenum">
              <a:rPr lang="en-US"/>
              <a:pPr>
                <a:defRPr/>
              </a:pPr>
              <a:t>114</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EE86FA-5A1E-4B67-BFAC-B74B3AC3E6AC}" type="slidenum">
              <a:rPr lang="en-US" smtClean="0"/>
              <a:pPr>
                <a:defRPr/>
              </a:pPr>
              <a:t>115</a:t>
            </a:fld>
            <a:endParaRPr 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2C5302-D60E-47B5-BA0B-F69188F1F1D4}" type="slidenum">
              <a:rPr lang="en-US" smtClean="0"/>
              <a:pPr>
                <a:defRPr/>
              </a:pPr>
              <a:t>116</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548DF1-2477-4EDA-AF2B-6D6AB74B5AE7}" type="slidenum">
              <a:rPr lang="en-US" smtClean="0"/>
              <a:pPr>
                <a:defRPr/>
              </a:pPr>
              <a:t>117</a:t>
            </a:fld>
            <a:endParaRPr lang="en-US"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0DBC98-E72A-4234-87E4-F93B1DE2F149}" type="slidenum">
              <a:rPr lang="en-US" smtClean="0"/>
              <a:pPr>
                <a:defRPr/>
              </a:pPr>
              <a:t>118</a:t>
            </a:fld>
            <a:endParaRPr lang="en-US" smtClean="0"/>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D16CD463-08A2-4ACE-82CA-D98A285CEC98}" type="slidenum">
              <a:rPr lang="en-US"/>
              <a:pPr>
                <a:spcBef>
                  <a:spcPct val="0"/>
                </a:spcBef>
              </a:pPr>
              <a:t>12</a:t>
            </a:fld>
            <a:endParaRPr lang="en-US"/>
          </a:p>
        </p:txBody>
      </p:sp>
      <p:sp>
        <p:nvSpPr>
          <p:cNvPr id="25293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293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99467B-2C60-42C2-81C8-06EB9CBB43DF}" type="slidenum">
              <a:rPr lang="en-US" smtClean="0"/>
              <a:pPr>
                <a:defRPr/>
              </a:pPr>
              <a:t>119</a:t>
            </a:fld>
            <a:endParaRPr lang="en-US" smtClean="0"/>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54627"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en-US" sz="240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6DF814-2287-4C77-8BAB-74EF803D4697}" type="slidenum">
              <a:rPr lang="en-US" smtClean="0"/>
              <a:pPr fontAlgn="base">
                <a:spcBef>
                  <a:spcPct val="0"/>
                </a:spcBef>
                <a:spcAft>
                  <a:spcPct val="0"/>
                </a:spcAft>
                <a:defRPr/>
              </a:pPr>
              <a:t>121</a:t>
            </a:fld>
            <a:endParaRPr lang="en-US"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D8AF3-714F-4EEE-AB8F-F1E28BCD0EA1}" type="slidenum">
              <a:rPr lang="en-US" smtClean="0"/>
              <a:pPr fontAlgn="base">
                <a:spcBef>
                  <a:spcPct val="0"/>
                </a:spcBef>
                <a:spcAft>
                  <a:spcPct val="0"/>
                </a:spcAft>
                <a:defRPr/>
              </a:pPr>
              <a:t>122</a:t>
            </a:fld>
            <a:endParaRPr lang="en-US" smtClean="0"/>
          </a:p>
        </p:txBody>
      </p:sp>
      <p:sp>
        <p:nvSpPr>
          <p:cNvPr id="156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95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B1AA19-77E7-4C04-A863-851AD83ACE5C}" type="slidenum">
              <a:rPr lang="en-US" smtClean="0"/>
              <a:pPr fontAlgn="base">
                <a:spcBef>
                  <a:spcPct val="0"/>
                </a:spcBef>
                <a:spcAft>
                  <a:spcPct val="0"/>
                </a:spcAft>
                <a:defRPr/>
              </a:pPr>
              <a:t>124</a:t>
            </a:fld>
            <a:endParaRPr lang="en-US"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60771"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en-US" sz="240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927FB-3586-4827-8F72-78A045C44C07}" type="slidenum">
              <a:rPr lang="en-US" smtClean="0"/>
              <a:pPr fontAlgn="base">
                <a:spcBef>
                  <a:spcPct val="0"/>
                </a:spcBef>
                <a:spcAft>
                  <a:spcPct val="0"/>
                </a:spcAft>
                <a:defRPr/>
              </a:pPr>
              <a:t>127</a:t>
            </a:fld>
            <a:endParaRPr lang="en-US"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53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162819" name="Rectangle 3"/>
          <p:cNvSpPr>
            <a:spLocks noGrp="1" noChangeArrowheads="1"/>
          </p:cNvSpPr>
          <p:nvPr>
            <p:ph type="body" idx="1"/>
          </p:nvPr>
        </p:nvSpPr>
        <p:spPr bwMode="auto">
          <a:xfrm>
            <a:off x="914400" y="4343400"/>
            <a:ext cx="5029200" cy="4114800"/>
          </a:xfrm>
          <a:noFill/>
        </p:spPr>
        <p:txBody>
          <a:bodyPr wrap="square" lIns="92075" tIns="46038" rIns="92075" bIns="46038" numCol="1" anchor="t" anchorCtr="0" compatLnSpc="1">
            <a:prstTxWarp prst="textNoShape">
              <a:avLst/>
            </a:prstTxWarp>
          </a:bodyPr>
          <a:lstStyle/>
          <a:p>
            <a:pPr eaLnBrk="1" hangingPunct="1">
              <a:spcBef>
                <a:spcPct val="0"/>
              </a:spcBef>
            </a:pPr>
            <a:endParaRPr lang="en-US" sz="2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90D755A8-5D1F-4D59-9705-6924357211B9}" type="slidenum">
              <a:rPr lang="en-US"/>
              <a:pPr/>
              <a:t>13</a:t>
            </a:fld>
            <a:endParaRPr lang="en-US"/>
          </a:p>
        </p:txBody>
      </p:sp>
      <p:sp>
        <p:nvSpPr>
          <p:cNvPr id="25395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395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8C0676-195C-4752-8B44-DC1326E8BDB1}" type="slidenum">
              <a:rPr lang="en-US" smtClean="0"/>
              <a:pPr fontAlgn="base">
                <a:spcBef>
                  <a:spcPct val="0"/>
                </a:spcBef>
                <a:spcAft>
                  <a:spcPct val="0"/>
                </a:spcAft>
                <a:defRPr/>
              </a:pPr>
              <a:t>130</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A1727-E91D-43A0-AF59-B68475CDD15C}" type="slidenum">
              <a:rPr lang="en-US" smtClean="0"/>
              <a:pPr fontAlgn="base">
                <a:spcBef>
                  <a:spcPct val="0"/>
                </a:spcBef>
                <a:spcAft>
                  <a:spcPct val="0"/>
                </a:spcAft>
                <a:defRPr/>
              </a:pPr>
              <a:t>131</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F63165-7985-4633-A8A7-A744FD59A081}" type="slidenum">
              <a:rPr lang="en-US" smtClean="0"/>
              <a:pPr fontAlgn="base">
                <a:spcBef>
                  <a:spcPct val="0"/>
                </a:spcBef>
                <a:spcAft>
                  <a:spcPct val="0"/>
                </a:spcAft>
                <a:defRPr/>
              </a:pPr>
              <a:t>132</a:t>
            </a:fld>
            <a:endParaRPr lang="en-US" smtClean="0"/>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EB23B9-A1C1-4653-8766-7BED9891EBC9}" type="slidenum">
              <a:rPr lang="en-US" smtClean="0"/>
              <a:pPr fontAlgn="base">
                <a:spcBef>
                  <a:spcPct val="0"/>
                </a:spcBef>
                <a:spcAft>
                  <a:spcPct val="0"/>
                </a:spcAft>
                <a:defRPr/>
              </a:pPr>
              <a:t>133</a:t>
            </a:fld>
            <a:endParaRPr lang="en-US" smtClean="0"/>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F3117D-E640-4FED-971F-582E062B2FFF}" type="slidenum">
              <a:rPr lang="en-US" smtClean="0"/>
              <a:pPr fontAlgn="base">
                <a:spcBef>
                  <a:spcPct val="0"/>
                </a:spcBef>
                <a:spcAft>
                  <a:spcPct val="0"/>
                </a:spcAft>
                <a:defRPr/>
              </a:pPr>
              <a:t>134</a:t>
            </a:fld>
            <a:endParaRPr lang="en-US" smtClean="0"/>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14C73-7821-4C7F-8C5B-1F83F0EA4027}" type="slidenum">
              <a:rPr lang="en-US" smtClean="0"/>
              <a:pPr fontAlgn="base">
                <a:spcBef>
                  <a:spcPct val="0"/>
                </a:spcBef>
                <a:spcAft>
                  <a:spcPct val="0"/>
                </a:spcAft>
                <a:defRPr/>
              </a:pPr>
              <a:t>135</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265E73-092B-42E1-BDD3-B3974ACD6A9A}" type="slidenum">
              <a:rPr lang="en-US" smtClean="0"/>
              <a:pPr fontAlgn="base">
                <a:spcBef>
                  <a:spcPct val="0"/>
                </a:spcBef>
                <a:spcAft>
                  <a:spcPct val="0"/>
                </a:spcAft>
                <a:defRPr/>
              </a:pPr>
              <a:t>136</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00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28456-8894-40F4-A1A9-A10B769588C1}" type="slidenum">
              <a:rPr lang="en-US" smtClean="0"/>
              <a:pPr fontAlgn="base">
                <a:spcBef>
                  <a:spcPct val="0"/>
                </a:spcBef>
                <a:spcAft>
                  <a:spcPct val="0"/>
                </a:spcAft>
                <a:defRPr/>
              </a:pPr>
              <a:t>138</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712EB978-94A8-4E81-AD6C-FE8F51B8966B}" type="slidenum">
              <a:rPr lang="en-US"/>
              <a:pPr/>
              <a:t>14</a:t>
            </a:fld>
            <a:endParaRPr lang="en-US"/>
          </a:p>
        </p:txBody>
      </p:sp>
      <p:sp>
        <p:nvSpPr>
          <p:cNvPr id="25497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498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68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89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409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430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0272C80A-480F-460A-9523-9DC1F39FA921}" type="slidenum">
              <a:rPr lang="en-US"/>
              <a:pPr/>
              <a:t>15</a:t>
            </a:fld>
            <a:endParaRPr lang="en-US"/>
          </a:p>
        </p:txBody>
      </p:sp>
      <p:sp>
        <p:nvSpPr>
          <p:cNvPr id="25600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600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CCF54574-DFBE-4AD3-9CF6-E77E69DD6B5B}" type="slidenum">
              <a:rPr lang="en-US"/>
              <a:pPr/>
              <a:t>16</a:t>
            </a:fld>
            <a:endParaRPr lang="en-US"/>
          </a:p>
        </p:txBody>
      </p:sp>
      <p:sp>
        <p:nvSpPr>
          <p:cNvPr id="25702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702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C84137BB-43E5-4B2D-B5AD-E70D04E99B31}" type="slidenum">
              <a:rPr lang="en-US"/>
              <a:pPr/>
              <a:t>17</a:t>
            </a:fld>
            <a:endParaRPr lang="en-US"/>
          </a:p>
        </p:txBody>
      </p:sp>
      <p:sp>
        <p:nvSpPr>
          <p:cNvPr id="25805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805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4EFB0E1F-004D-4809-8516-2165311A3497}" type="slidenum">
              <a:rPr lang="en-US"/>
              <a:pPr/>
              <a:t>18</a:t>
            </a:fld>
            <a:endParaRPr lang="en-US"/>
          </a:p>
        </p:txBody>
      </p:sp>
      <p:sp>
        <p:nvSpPr>
          <p:cNvPr id="25907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907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13EF18F6-ED72-416A-B6C0-FE6890C2BD02}" type="slidenum">
              <a:rPr lang="en-US"/>
              <a:pPr/>
              <a:t>19</a:t>
            </a:fld>
            <a:endParaRPr lang="en-US"/>
          </a:p>
        </p:txBody>
      </p:sp>
      <p:sp>
        <p:nvSpPr>
          <p:cNvPr id="26009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010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15314898-C785-48D7-894B-646F022567F5}" type="slidenum">
              <a:rPr lang="en-US"/>
              <a:pPr/>
              <a:t>20</a:t>
            </a:fld>
            <a:endParaRPr lang="en-US"/>
          </a:p>
        </p:txBody>
      </p:sp>
      <p:sp>
        <p:nvSpPr>
          <p:cNvPr id="26112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112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61FC80-B9DF-4A0C-B355-2FBF2EA9CD5C}" type="slidenum">
              <a:rPr lang="en-US" smtClean="0"/>
              <a:pPr fontAlgn="base">
                <a:spcBef>
                  <a:spcPct val="0"/>
                </a:spcBef>
                <a:spcAft>
                  <a:spcPct val="0"/>
                </a:spcAft>
                <a:defRPr/>
              </a:pPr>
              <a:t>2</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4470B684-4969-4354-9110-E06AF1349FF8}" type="slidenum">
              <a:rPr lang="en-US"/>
              <a:pPr/>
              <a:t>21</a:t>
            </a:fld>
            <a:endParaRPr lang="en-US"/>
          </a:p>
        </p:txBody>
      </p:sp>
      <p:sp>
        <p:nvSpPr>
          <p:cNvPr id="26214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1479459-7D99-45B0-B37D-62D3DBFDEE1A}" type="slidenum">
              <a:rPr lang="en-US"/>
              <a:pPr>
                <a:spcBef>
                  <a:spcPct val="0"/>
                </a:spcBef>
              </a:pPr>
              <a:t>22</a:t>
            </a:fld>
            <a:endParaRPr lang="en-US"/>
          </a:p>
        </p:txBody>
      </p:sp>
      <p:sp>
        <p:nvSpPr>
          <p:cNvPr id="26317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317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FCFD8A9B-421D-4EF4-BD32-9B38EF778A22}" type="slidenum">
              <a:rPr lang="en-US"/>
              <a:pPr>
                <a:spcBef>
                  <a:spcPct val="0"/>
                </a:spcBef>
              </a:pPr>
              <a:t>23</a:t>
            </a:fld>
            <a:endParaRPr lang="en-US"/>
          </a:p>
        </p:txBody>
      </p:sp>
      <p:sp>
        <p:nvSpPr>
          <p:cNvPr id="26419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419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9AC1A15E-0D3A-481A-AD3B-D63CE384A999}" type="slidenum">
              <a:rPr lang="en-US"/>
              <a:pPr>
                <a:spcBef>
                  <a:spcPct val="0"/>
                </a:spcBef>
              </a:pPr>
              <a:t>24</a:t>
            </a:fld>
            <a:endParaRPr lang="en-US"/>
          </a:p>
        </p:txBody>
      </p:sp>
      <p:sp>
        <p:nvSpPr>
          <p:cNvPr id="26521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522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962AA6E8-E389-4811-80B3-3E1339CF888D}" type="slidenum">
              <a:rPr lang="en-US"/>
              <a:pPr>
                <a:spcBef>
                  <a:spcPct val="0"/>
                </a:spcBef>
              </a:pPr>
              <a:t>25</a:t>
            </a:fld>
            <a:endParaRPr lang="en-US"/>
          </a:p>
        </p:txBody>
      </p:sp>
      <p:sp>
        <p:nvSpPr>
          <p:cNvPr id="26624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624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7ABE79F3-3294-4009-804E-75B450BFFACE}" type="slidenum">
              <a:rPr lang="en-US"/>
              <a:pPr>
                <a:spcBef>
                  <a:spcPct val="0"/>
                </a:spcBef>
              </a:pPr>
              <a:t>26</a:t>
            </a:fld>
            <a:endParaRPr lang="en-US"/>
          </a:p>
        </p:txBody>
      </p:sp>
      <p:sp>
        <p:nvSpPr>
          <p:cNvPr id="26726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726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82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93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03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938D71CF-72B7-4043-84AB-91D6A03EBD22}" type="slidenum">
              <a:rPr lang="en-US"/>
              <a:pPr>
                <a:spcBef>
                  <a:spcPct val="0"/>
                </a:spcBef>
              </a:pPr>
              <a:t>35</a:t>
            </a:fld>
            <a:endParaRPr lang="en-US"/>
          </a:p>
        </p:txBody>
      </p:sp>
      <p:sp>
        <p:nvSpPr>
          <p:cNvPr id="27136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136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AD0511B4-226D-41BE-9C3F-9EC58F70EA8D}" type="slidenum">
              <a:rPr lang="en-US"/>
              <a:pPr>
                <a:spcBef>
                  <a:spcPct val="0"/>
                </a:spcBef>
              </a:pPr>
              <a:t>3</a:t>
            </a:fld>
            <a:endParaRPr lang="en-US"/>
          </a:p>
        </p:txBody>
      </p:sp>
      <p:sp>
        <p:nvSpPr>
          <p:cNvPr id="24576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576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0271CA56-7464-4892-B4D6-06B393E67B53}" type="slidenum">
              <a:rPr lang="en-US"/>
              <a:pPr>
                <a:spcBef>
                  <a:spcPct val="0"/>
                </a:spcBef>
              </a:pPr>
              <a:t>36</a:t>
            </a:fld>
            <a:endParaRPr lang="en-US"/>
          </a:p>
        </p:txBody>
      </p:sp>
      <p:sp>
        <p:nvSpPr>
          <p:cNvPr id="27238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238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3BD79A29-1C00-49AA-9264-467337CBBAEA}" type="slidenum">
              <a:rPr lang="en-US"/>
              <a:pPr>
                <a:spcBef>
                  <a:spcPct val="0"/>
                </a:spcBef>
              </a:pPr>
              <a:t>37</a:t>
            </a:fld>
            <a:endParaRPr lang="en-US"/>
          </a:p>
        </p:txBody>
      </p:sp>
      <p:sp>
        <p:nvSpPr>
          <p:cNvPr id="27341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341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871972C-C0D1-4D0E-8C2A-B785A7AE41BE}" type="slidenum">
              <a:rPr lang="en-US"/>
              <a:pPr>
                <a:spcBef>
                  <a:spcPct val="0"/>
                </a:spcBef>
              </a:pPr>
              <a:t>38</a:t>
            </a:fld>
            <a:endParaRPr lang="en-US"/>
          </a:p>
        </p:txBody>
      </p:sp>
      <p:sp>
        <p:nvSpPr>
          <p:cNvPr id="27443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443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308E5574-F96A-480F-825F-93DA8291FAF4}" type="slidenum">
              <a:rPr lang="en-US"/>
              <a:pPr>
                <a:spcBef>
                  <a:spcPct val="0"/>
                </a:spcBef>
              </a:pPr>
              <a:t>39</a:t>
            </a:fld>
            <a:endParaRPr lang="en-US"/>
          </a:p>
        </p:txBody>
      </p:sp>
      <p:sp>
        <p:nvSpPr>
          <p:cNvPr id="27545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546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64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915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935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956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9766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AD0511B4-226D-41BE-9C3F-9EC58F70EA8D}" type="slidenum">
              <a:rPr lang="en-US"/>
              <a:pPr>
                <a:spcBef>
                  <a:spcPct val="0"/>
                </a:spcBef>
              </a:pPr>
              <a:t>4</a:t>
            </a:fld>
            <a:endParaRPr lang="en-US"/>
          </a:p>
        </p:txBody>
      </p:sp>
      <p:sp>
        <p:nvSpPr>
          <p:cNvPr id="24576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576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997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17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38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58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79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99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120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140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181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201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7BE75728-5858-4034-993E-C17B280861F6}" type="slidenum">
              <a:rPr lang="en-US"/>
              <a:pPr>
                <a:spcBef>
                  <a:spcPct val="0"/>
                </a:spcBef>
              </a:pPr>
              <a:t>6</a:t>
            </a:fld>
            <a:endParaRPr lang="en-US"/>
          </a:p>
        </p:txBody>
      </p:sp>
      <p:sp>
        <p:nvSpPr>
          <p:cNvPr id="24678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678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242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304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345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365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386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406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427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447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468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509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387A71CD-84A9-462F-B1D0-B68840DAF85E}" type="slidenum">
              <a:rPr lang="en-US"/>
              <a:pPr>
                <a:spcBef>
                  <a:spcPct val="0"/>
                </a:spcBef>
              </a:pPr>
              <a:t>7</a:t>
            </a:fld>
            <a:endParaRPr lang="en-US"/>
          </a:p>
        </p:txBody>
      </p:sp>
      <p:sp>
        <p:nvSpPr>
          <p:cNvPr id="24781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781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550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693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713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734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672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0349C-4173-40E6-92CA-571AC38BDB3D}" type="slidenum">
              <a:rPr lang="en-US" smtClean="0"/>
              <a:pPr fontAlgn="base">
                <a:spcBef>
                  <a:spcPct val="0"/>
                </a:spcBef>
                <a:spcAft>
                  <a:spcPct val="0"/>
                </a:spcAft>
                <a:defRPr/>
              </a:pPr>
              <a:t>74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077BF-A0FA-4E3C-B820-1EB5E9DCC0A3}" type="slidenum">
              <a:rPr lang="en-US" smtClean="0"/>
              <a:pPr fontAlgn="base">
                <a:spcBef>
                  <a:spcPct val="0"/>
                </a:spcBef>
                <a:spcAft>
                  <a:spcPct val="0"/>
                </a:spcAft>
                <a:defRPr/>
              </a:pPr>
              <a:t>75</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FE8C94-61B9-4F27-AFEF-1B9880F7AFF8}" type="slidenum">
              <a:rPr lang="en-US" smtClean="0"/>
              <a:pPr fontAlgn="base">
                <a:spcBef>
                  <a:spcPct val="0"/>
                </a:spcBef>
                <a:spcAft>
                  <a:spcPct val="0"/>
                </a:spcAft>
                <a:defRPr/>
              </a:pPr>
              <a:t>76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B0E85-92F9-452C-B882-0DC820E0657E}" type="slidenum">
              <a:rPr lang="en-US" smtClean="0"/>
              <a:pPr fontAlgn="base">
                <a:spcBef>
                  <a:spcPct val="0"/>
                </a:spcBef>
                <a:spcAft>
                  <a:spcPct val="0"/>
                </a:spcAft>
                <a:defRPr/>
              </a:pPr>
              <a:t>77</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678FA-19C0-428C-9781-5C7F24DBC51D}" type="slidenum">
              <a:rPr lang="en-US" smtClean="0"/>
              <a:pPr fontAlgn="base">
                <a:spcBef>
                  <a:spcPct val="0"/>
                </a:spcBef>
                <a:spcAft>
                  <a:spcPct val="0"/>
                </a:spcAft>
                <a:defRPr/>
              </a:pPr>
              <a:t>78</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BA07CF6B-65D4-4519-8D81-F79ED044543D}" type="slidenum">
              <a:rPr lang="en-US"/>
              <a:pPr>
                <a:spcBef>
                  <a:spcPct val="0"/>
                </a:spcBef>
              </a:pPr>
              <a:t>8</a:t>
            </a:fld>
            <a:endParaRPr lang="en-US"/>
          </a:p>
        </p:txBody>
      </p:sp>
      <p:sp>
        <p:nvSpPr>
          <p:cNvPr id="24883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883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122D96-61F9-4694-BBD5-9C0EAD089A70}" type="slidenum">
              <a:rPr lang="en-US" smtClean="0"/>
              <a:pPr fontAlgn="base">
                <a:spcBef>
                  <a:spcPct val="0"/>
                </a:spcBef>
                <a:spcAft>
                  <a:spcPct val="0"/>
                </a:spcAft>
                <a:defRPr/>
              </a:pPr>
              <a:t>79</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36F5F-2924-4168-8179-A5EB47F274D8}" type="slidenum">
              <a:rPr lang="en-US" smtClean="0"/>
              <a:pPr fontAlgn="base">
                <a:spcBef>
                  <a:spcPct val="0"/>
                </a:spcBef>
                <a:spcAft>
                  <a:spcPct val="0"/>
                </a:spcAft>
                <a:defRPr/>
              </a:pPr>
              <a:t>80</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635B5-28B2-4579-B05B-84B65D0A2140}" type="slidenum">
              <a:rPr lang="en-US" smtClean="0"/>
              <a:pPr fontAlgn="base">
                <a:spcBef>
                  <a:spcPct val="0"/>
                </a:spcBef>
                <a:spcAft>
                  <a:spcPct val="0"/>
                </a:spcAft>
                <a:defRPr/>
              </a:pPr>
              <a:t>81</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7782AE-7DCD-4528-B12A-D910FD6E7B64}" type="slidenum">
              <a:rPr lang="en-US" smtClean="0"/>
              <a:pPr fontAlgn="base">
                <a:spcBef>
                  <a:spcPct val="0"/>
                </a:spcBef>
                <a:spcAft>
                  <a:spcPct val="0"/>
                </a:spcAft>
                <a:defRPr/>
              </a:pPr>
              <a:t>82</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34AE6B-52D8-4EBB-936F-B8B4D563A032}" type="slidenum">
              <a:rPr lang="en-US" smtClean="0"/>
              <a:pPr fontAlgn="base">
                <a:spcBef>
                  <a:spcPct val="0"/>
                </a:spcBef>
                <a:spcAft>
                  <a:spcPct val="0"/>
                </a:spcAft>
                <a:defRPr/>
              </a:pPr>
              <a:t>83</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45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719400-69DA-4E6D-9AF8-745BA44EEBE2}" type="slidenum">
              <a:rPr lang="en-US" smtClean="0"/>
              <a:pPr>
                <a:defRPr/>
              </a:pPr>
              <a:t>85</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65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E18CAE-B517-4E74-89AA-946FFBAE583C}" type="slidenum">
              <a:rPr lang="en-US" smtClean="0"/>
              <a:pPr>
                <a:defRPr/>
              </a:pPr>
              <a:t>87</a:t>
            </a:fld>
            <a:endParaRPr 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25D20E-2DFD-4560-929F-41F340F05EC4}" type="slidenum">
              <a:rPr lang="en-US" smtClean="0"/>
              <a:pPr>
                <a:defRPr/>
              </a:pPr>
              <a:t>88</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E96B5617-8C95-4E3A-B58B-C2A6DF97D83E}" type="slidenum">
              <a:rPr lang="en-US"/>
              <a:pPr/>
              <a:t>9</a:t>
            </a:fld>
            <a:endParaRPr lang="en-US"/>
          </a:p>
        </p:txBody>
      </p:sp>
      <p:sp>
        <p:nvSpPr>
          <p:cNvPr id="24985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4986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89872F-0DC9-415C-9D12-42E7356956F0}" type="slidenum">
              <a:rPr lang="en-US" smtClean="0"/>
              <a:pPr fontAlgn="base">
                <a:spcBef>
                  <a:spcPct val="0"/>
                </a:spcBef>
                <a:spcAft>
                  <a:spcPct val="0"/>
                </a:spcAft>
                <a:defRPr/>
              </a:pPr>
              <a:t>89</a:t>
            </a:fld>
            <a:endParaRPr lang="en-US" smtClean="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548975-0961-4B26-A333-6324DC65FBEF}" type="slidenum">
              <a:rPr lang="en-US" smtClean="0"/>
              <a:pPr>
                <a:defRPr/>
              </a:pPr>
              <a:t>90</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A8DA2-7C9C-4EB3-B265-5FC6E005ADA1}" type="slidenum">
              <a:rPr lang="en-US" smtClean="0"/>
              <a:pPr fontAlgn="base">
                <a:spcBef>
                  <a:spcPct val="0"/>
                </a:spcBef>
                <a:spcAft>
                  <a:spcPct val="0"/>
                </a:spcAft>
                <a:defRPr/>
              </a:pPr>
              <a:t>94</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581A8-81BE-4AA5-9CE3-3AA1D59BA683}" type="slidenum">
              <a:rPr lang="en-US" smtClean="0"/>
              <a:pPr fontAlgn="base">
                <a:spcBef>
                  <a:spcPct val="0"/>
                </a:spcBef>
                <a:spcAft>
                  <a:spcPct val="0"/>
                </a:spcAft>
                <a:defRPr/>
              </a:pPr>
              <a:t>95</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D6EEC-68A6-476B-B5C4-BA0A5EAAC847}" type="slidenum">
              <a:rPr lang="en-US" smtClean="0"/>
              <a:pPr fontAlgn="base">
                <a:spcBef>
                  <a:spcPct val="0"/>
                </a:spcBef>
                <a:spcAft>
                  <a:spcPct val="0"/>
                </a:spcAft>
                <a:defRPr/>
              </a:pPr>
              <a:t>96</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BB2D49-7E02-451F-9611-61D84B0D5B06}" type="slidenum">
              <a:rPr lang="en-US" smtClean="0"/>
              <a:pPr fontAlgn="base">
                <a:spcBef>
                  <a:spcPct val="0"/>
                </a:spcBef>
                <a:spcAft>
                  <a:spcPct val="0"/>
                </a:spcAft>
                <a:defRPr/>
              </a:pPr>
              <a:t>97</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254C2-B774-4F9D-B1F8-4A1DFDEF4482}" type="slidenum">
              <a:rPr lang="en-US" smtClean="0"/>
              <a:pPr fontAlgn="base">
                <a:spcBef>
                  <a:spcPct val="0"/>
                </a:spcBef>
                <a:spcAft>
                  <a:spcPct val="0"/>
                </a:spcAft>
                <a:defRPr/>
              </a:pPr>
              <a:t>98</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fld id="{64EC37DE-8333-4750-9E93-378AFCA5F496}" type="slidenum">
              <a:rPr lang="en-US"/>
              <a:pPr/>
              <a:t>10</a:t>
            </a:fld>
            <a:endParaRPr lang="en-US"/>
          </a:p>
        </p:txBody>
      </p:sp>
      <p:sp>
        <p:nvSpPr>
          <p:cNvPr id="25088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5088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endParaRPr lang="en-US"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BABD5A-8BD9-4850-82FE-BEB4474269F8}" type="slidenum">
              <a:rPr lang="en-US" smtClean="0"/>
              <a:pPr fontAlgn="base">
                <a:spcBef>
                  <a:spcPct val="0"/>
                </a:spcBef>
                <a:spcAft>
                  <a:spcPct val="0"/>
                </a:spcAft>
                <a:defRPr/>
              </a:pPr>
              <a:t>99</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16903E-5C53-4469-9350-6FBA548E56F6}" type="slidenum">
              <a:rPr lang="en-US" smtClean="0"/>
              <a:pPr>
                <a:defRPr/>
              </a:pPr>
              <a:t>103</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B60DB-6427-4F9F-99F3-BBDD7B7121A8}" type="slidenum">
              <a:rPr lang="en-US" smtClean="0"/>
              <a:pPr>
                <a:defRPr/>
              </a:pPr>
              <a:t>104</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71B6FD-AEA0-4025-92EF-35E91D747792}" type="slidenum">
              <a:rPr lang="en-US" smtClean="0"/>
              <a:pPr>
                <a:defRPr/>
              </a:pPr>
              <a:t>105</a:t>
            </a:fld>
            <a:endParaRPr 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3E4D403-6744-4F7B-8A6A-42D85AFC6F72}" type="slidenum">
              <a:rPr lang="en-US" smtClean="0"/>
              <a:pPr>
                <a:defRPr/>
              </a:pPr>
              <a:t>106</a:t>
            </a:fld>
            <a:endParaRPr lang="en-US" smtClean="0"/>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A13931-607D-4C49-B6FB-28B15B5146FB}" type="slidenum">
              <a:rPr lang="en-US"/>
              <a:pPr>
                <a:defRPr/>
              </a:pPr>
              <a:t>107</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8768E7-9871-4EB6-B876-C2989CB33C4A}" type="slidenum">
              <a:rPr lang="en-US"/>
              <a:pPr>
                <a:defRPr/>
              </a:pPr>
              <a:t>108</a:t>
            </a:fld>
            <a:endParaRPr 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9DAB7B5-7FCD-4449-8BAD-2BD3E009D43B}" type="datetimeFigureOut">
              <a:rPr lang="en-US" smtClean="0"/>
              <a:pPr/>
              <a:t>6/20/2011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AAB4700-BEE0-4B44-9AFC-2DD2F3711F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AB7B5-7FCD-4449-8BAD-2BD3E009D43B}"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AB7B5-7FCD-4449-8BAD-2BD3E009D43B}"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01000" cy="175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8388" y="2055813"/>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5813"/>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2895600" cy="228600"/>
          </a:xfrm>
        </p:spPr>
        <p:txBody>
          <a:bodyPr/>
          <a:lstStyle>
            <a:lvl1pPr>
              <a:defRPr/>
            </a:lvl1pPr>
          </a:lstStyle>
          <a:p>
            <a:r>
              <a:rPr lang="en-US"/>
              <a:t>Copyright © 2010 Pearson Education, Inc. All rights reserved.</a:t>
            </a:r>
          </a:p>
        </p:txBody>
      </p:sp>
      <p:sp>
        <p:nvSpPr>
          <p:cNvPr id="6" name="Slide Number Placeholder 5"/>
          <p:cNvSpPr>
            <a:spLocks noGrp="1"/>
          </p:cNvSpPr>
          <p:nvPr>
            <p:ph type="sldNum" sz="quarter" idx="11"/>
          </p:nvPr>
        </p:nvSpPr>
        <p:spPr>
          <a:xfrm>
            <a:off x="7239000" y="6629400"/>
            <a:ext cx="1905000" cy="228600"/>
          </a:xfrm>
        </p:spPr>
        <p:txBody>
          <a:bodyPr/>
          <a:lstStyle>
            <a:lvl1pPr>
              <a:defRPr/>
            </a:lvl1pPr>
          </a:lstStyle>
          <a:p>
            <a:fld id="{D0A366D1-7FD9-4C51-80C3-9A6FDC632E7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0"/>
            <a:ext cx="8001000" cy="616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0" y="6629400"/>
            <a:ext cx="2895600" cy="228600"/>
          </a:xfrm>
        </p:spPr>
        <p:txBody>
          <a:bodyPr/>
          <a:lstStyle>
            <a:lvl1pPr>
              <a:defRPr/>
            </a:lvl1pPr>
          </a:lstStyle>
          <a:p>
            <a:r>
              <a:rPr lang="en-US"/>
              <a:t>Copyright © 2010 Pearson Education, Inc. All rights reserved.</a:t>
            </a:r>
          </a:p>
        </p:txBody>
      </p:sp>
      <p:sp>
        <p:nvSpPr>
          <p:cNvPr id="4" name="Slide Number Placeholder 3"/>
          <p:cNvSpPr>
            <a:spLocks noGrp="1"/>
          </p:cNvSpPr>
          <p:nvPr>
            <p:ph type="sldNum" sz="quarter" idx="11"/>
          </p:nvPr>
        </p:nvSpPr>
        <p:spPr>
          <a:xfrm>
            <a:off x="7239000" y="6629400"/>
            <a:ext cx="1905000" cy="228600"/>
          </a:xfrm>
        </p:spPr>
        <p:txBody>
          <a:bodyPr/>
          <a:lstStyle>
            <a:lvl1pPr>
              <a:defRPr/>
            </a:lvl1pPr>
          </a:lstStyle>
          <a:p>
            <a:fld id="{4FCDAD98-94D9-4193-AEA3-8D977061CC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DAB7B5-7FCD-4449-8BAD-2BD3E009D43B}"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DAB7B5-7FCD-4449-8BAD-2BD3E009D43B}" type="datetimeFigureOut">
              <a:rPr lang="en-US" smtClean="0"/>
              <a:pPr/>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AB7B5-7FCD-4449-8BAD-2BD3E009D43B}"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9DAB7B5-7FCD-4449-8BAD-2BD3E009D43B}" type="datetimeFigureOut">
              <a:rPr lang="en-US" smtClean="0"/>
              <a:pPr/>
              <a:t>6/20/2011</a:t>
            </a:fld>
            <a:endParaRPr lang="en-US"/>
          </a:p>
        </p:txBody>
      </p:sp>
      <p:sp>
        <p:nvSpPr>
          <p:cNvPr id="27" name="Slide Number Placeholder 26"/>
          <p:cNvSpPr>
            <a:spLocks noGrp="1"/>
          </p:cNvSpPr>
          <p:nvPr>
            <p:ph type="sldNum" sz="quarter" idx="11"/>
          </p:nvPr>
        </p:nvSpPr>
        <p:spPr/>
        <p:txBody>
          <a:bodyPr rtlCol="0"/>
          <a:lstStyle/>
          <a:p>
            <a:fld id="{4AAB4700-BEE0-4B44-9AFC-2DD2F3711F4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9DAB7B5-7FCD-4449-8BAD-2BD3E009D43B}" type="datetimeFigureOut">
              <a:rPr lang="en-US" smtClean="0"/>
              <a:pPr/>
              <a:t>6/20/2011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AAB4700-BEE0-4B44-9AFC-2DD2F3711F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AB7B5-7FCD-4449-8BAD-2BD3E009D43B}" type="datetimeFigureOut">
              <a:rPr lang="en-US" smtClean="0"/>
              <a:pPr/>
              <a:t>6/20/2011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DAB7B5-7FCD-4449-8BAD-2BD3E009D43B}"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DAB7B5-7FCD-4449-8BAD-2BD3E009D43B}" type="datetimeFigureOut">
              <a:rPr lang="en-US" smtClean="0"/>
              <a:pPr/>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B4700-BEE0-4B44-9AFC-2DD2F3711F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9DAB7B5-7FCD-4449-8BAD-2BD3E009D43B}" type="datetimeFigureOut">
              <a:rPr lang="en-US" smtClean="0"/>
              <a:pPr/>
              <a:t>6/20/2011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AAB4700-BEE0-4B44-9AFC-2DD2F3711F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body" sz="half" idx="1"/>
          </p:nvPr>
        </p:nvSpPr>
        <p:spPr>
          <a:xfrm>
            <a:off x="1752600" y="2209800"/>
            <a:ext cx="7086600" cy="4191000"/>
          </a:xfrm>
          <a:noFill/>
          <a:ln/>
        </p:spPr>
        <p:txBody>
          <a:bodyPr/>
          <a:lstStyle/>
          <a:p>
            <a:pPr marL="0" indent="0">
              <a:lnSpc>
                <a:spcPct val="120000"/>
              </a:lnSpc>
              <a:buFont typeface="Wingdings" pitchFamily="2" charset="2"/>
              <a:buNone/>
            </a:pPr>
            <a:r>
              <a:rPr lang="en-US">
                <a:cs typeface="Times New Roman" pitchFamily="18" charset="0"/>
              </a:rPr>
              <a:t>“A system in which groups of people are divided into layers according to their relative property, power, and prestige.”</a:t>
            </a:r>
          </a:p>
        </p:txBody>
      </p:sp>
      <p:sp>
        <p:nvSpPr>
          <p:cNvPr id="208899" name="Text Box 3"/>
          <p:cNvSpPr txBox="1">
            <a:spLocks noChangeArrowheads="1"/>
          </p:cNvSpPr>
          <p:nvPr/>
        </p:nvSpPr>
        <p:spPr bwMode="auto">
          <a:xfrm>
            <a:off x="990600" y="0"/>
            <a:ext cx="77724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Social Stratification?</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08898">
                                            <p:txEl>
                                              <p:pRg st="0" end="0"/>
                                            </p:txEl>
                                          </p:spTgt>
                                        </p:tgtEl>
                                        <p:attrNameLst>
                                          <p:attrName>style.visibility</p:attrName>
                                        </p:attrNameLst>
                                      </p:cBhvr>
                                      <p:to>
                                        <p:strVal val="visible"/>
                                      </p:to>
                                    </p:set>
                                    <p:animEffect transition="in" filter="checkerboard(down)">
                                      <p:cBhvr>
                                        <p:cTn id="7" dur="500"/>
                                        <p:tgtEl>
                                          <p:spTgt spid="208898">
                                            <p:txEl>
                                              <p:pRg st="0" end="0"/>
                                            </p:txEl>
                                          </p:spTgt>
                                        </p:tgtEl>
                                      </p:cBhvr>
                                    </p:animEffect>
                                  </p:childTnLst>
                                  <p:subTnLst>
                                    <p:animClr>
                                      <p:cBhvr override="childStyle">
                                        <p:cTn dur="1" fill="hold" display="0" masterRel="nextClick" afterEffect="1"/>
                                        <p:tgtEl>
                                          <p:spTgt spid="208898">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smtClean="0"/>
              <a:t>Forced Labor and Slavery</a:t>
            </a:r>
          </a:p>
        </p:txBody>
      </p:sp>
      <p:sp>
        <p:nvSpPr>
          <p:cNvPr id="75779" name="Rectangle 3"/>
          <p:cNvSpPr>
            <a:spLocks noGrp="1" noChangeArrowheads="1"/>
          </p:cNvSpPr>
          <p:nvPr>
            <p:ph idx="1"/>
          </p:nvPr>
        </p:nvSpPr>
        <p:spPr/>
        <p:txBody>
          <a:bodyPr/>
          <a:lstStyle/>
          <a:p>
            <a:pPr eaLnBrk="1" hangingPunct="1">
              <a:lnSpc>
                <a:spcPct val="90000"/>
              </a:lnSpc>
            </a:pPr>
            <a:r>
              <a:rPr lang="en-US" smtClean="0"/>
              <a:t>Slaves produce goods we use everyday, including sugar from the Dominican Republic, chocolate from the ivory coast, paper clips from China, carpets from Nepal and cigarettes from India.</a:t>
            </a:r>
          </a:p>
          <a:p>
            <a:pPr eaLnBrk="1" hangingPunct="1">
              <a:lnSpc>
                <a:spcPct val="90000"/>
              </a:lnSpc>
            </a:pPr>
            <a:endParaRPr lang="en-US" smtClean="0"/>
          </a:p>
          <a:p>
            <a:pPr lvl="1" eaLnBrk="1" hangingPunct="1">
              <a:lnSpc>
                <a:spcPct val="90000"/>
              </a:lnSpc>
            </a:pPr>
            <a:r>
              <a:rPr lang="en-US" smtClean="0"/>
              <a:t>40%-50% of all victims of forced labor are children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1" name="Picture 3"/>
          <p:cNvPicPr>
            <a:picLocks noGrp="1" noChangeAspect="1" noChangeArrowheads="1"/>
          </p:cNvPicPr>
          <p:nvPr>
            <p:ph/>
          </p:nvPr>
        </p:nvPicPr>
        <p:blipFill>
          <a:blip r:embed="rId3" cstate="print"/>
          <a:srcRect/>
          <a:stretch>
            <a:fillRect/>
          </a:stretch>
        </p:blipFill>
        <p:spPr>
          <a:xfrm>
            <a:off x="1143000" y="381000"/>
            <a:ext cx="6796088" cy="6076950"/>
          </a:xfrm>
          <a:noFill/>
          <a:ln cap="flat" algn="ctr">
            <a:solidFill>
              <a:schemeClr val="bg2"/>
            </a:solidFill>
          </a:ln>
          <a:effectLst>
            <a:outerShdw dist="71842" dir="2700000" algn="ctr" rotWithShape="0">
              <a:schemeClr val="bg2"/>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051"/>
                                        </p:tgtEl>
                                        <p:attrNameLst>
                                          <p:attrName>style.visibility</p:attrName>
                                        </p:attrNameLst>
                                      </p:cBhvr>
                                      <p:to>
                                        <p:strVal val="visible"/>
                                      </p:to>
                                    </p:set>
                                    <p:animEffect transition="in" filter="fade">
                                      <p:cBhvr>
                                        <p:cTn id="7" dur="2000"/>
                                        <p:tgtEl>
                                          <p:spTgt spid="38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9" name="Rectangle 3"/>
          <p:cNvSpPr>
            <a:spLocks noChangeArrowheads="1"/>
          </p:cNvSpPr>
          <p:nvPr/>
        </p:nvSpPr>
        <p:spPr bwMode="auto">
          <a:xfrm>
            <a:off x="762000" y="2057400"/>
            <a:ext cx="8077200" cy="44196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160000"/>
              </a:lnSpc>
              <a:buClr>
                <a:srgbClr val="FF3300"/>
              </a:buClr>
              <a:buSzTx/>
              <a:buFont typeface="Wingdings" pitchFamily="2" charset="2"/>
              <a:buChar char="¬"/>
            </a:pPr>
            <a:r>
              <a:rPr lang="en-US" sz="3600">
                <a:solidFill>
                  <a:srgbClr val="FF0000"/>
                </a:solidFill>
                <a:latin typeface="Arial Black" pitchFamily="34" charset="0"/>
                <a:cs typeface="Times New Roman" pitchFamily="18" charset="0"/>
              </a:rPr>
              <a:t>Correspondence Principle</a:t>
            </a:r>
          </a:p>
          <a:p>
            <a:pPr marL="568325" indent="-568325">
              <a:lnSpc>
                <a:spcPct val="160000"/>
              </a:lnSpc>
              <a:buClr>
                <a:srgbClr val="FF3300"/>
              </a:buClr>
              <a:buSzTx/>
              <a:buFont typeface="Wingdings" pitchFamily="2" charset="2"/>
              <a:buChar char="¬"/>
            </a:pPr>
            <a:r>
              <a:rPr lang="en-US" sz="3600">
                <a:solidFill>
                  <a:srgbClr val="FF0000"/>
                </a:solidFill>
                <a:latin typeface="Arial Black" pitchFamily="34" charset="0"/>
                <a:cs typeface="Times New Roman" pitchFamily="18" charset="0"/>
              </a:rPr>
              <a:t>Family Background</a:t>
            </a:r>
          </a:p>
        </p:txBody>
      </p:sp>
      <p:sp>
        <p:nvSpPr>
          <p:cNvPr id="388100" name="Text Box 4"/>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Conflict Perspective:</a:t>
            </a:r>
            <a:endParaRPr lang="en-US" sz="2800">
              <a:solidFill>
                <a:srgbClr val="035532"/>
              </a:solidFill>
              <a:effectLst>
                <a:outerShdw blurRad="38100" dist="38100" dir="2700000" algn="tl">
                  <a:srgbClr val="C0C0C0"/>
                </a:outerShdw>
              </a:effectLst>
              <a:cs typeface="Times New Roman" pitchFamily="18" charset="0"/>
            </a:endParaRPr>
          </a:p>
          <a:p>
            <a:pPr>
              <a:lnSpc>
                <a:spcPct val="10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Perpetuating Social Inequality</a:t>
            </a:r>
          </a:p>
        </p:txBody>
      </p:sp>
      <p:pic>
        <p:nvPicPr>
          <p:cNvPr id="388108" name="Picture 12"/>
          <p:cNvPicPr>
            <a:picLocks noGrp="1" noChangeAspect="1" noChangeArrowheads="1"/>
          </p:cNvPicPr>
          <p:nvPr>
            <p:ph sz="half" idx="1"/>
          </p:nvPr>
        </p:nvPicPr>
        <p:blipFill>
          <a:blip r:embed="rId3" cstate="print"/>
          <a:srcRect/>
          <a:stretch>
            <a:fillRect/>
          </a:stretch>
        </p:blipFill>
        <p:spPr>
          <a:xfrm>
            <a:off x="838200" y="2057400"/>
            <a:ext cx="7543800" cy="3673475"/>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p:cTn id="7" dur="5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8809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8809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88099">
                                            <p:txEl>
                                              <p:pRg st="0" end="0"/>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88099">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88108"/>
                                        </p:tgtEl>
                                        <p:attrNameLst>
                                          <p:attrName>style.visibility</p:attrName>
                                        </p:attrNameLst>
                                      </p:cBhvr>
                                      <p:to>
                                        <p:strVal val="visible"/>
                                      </p:to>
                                    </p:set>
                                    <p:animEffect transition="in" filter="fade">
                                      <p:cBhvr>
                                        <p:cTn id="15" dur="1600" decel="100000"/>
                                        <p:tgtEl>
                                          <p:spTgt spid="388108"/>
                                        </p:tgtEl>
                                      </p:cBhvr>
                                    </p:animEffect>
                                    <p:anim calcmode="lin" valueType="num">
                                      <p:cBhvr>
                                        <p:cTn id="16" dur="1600" decel="100000" fill="hold"/>
                                        <p:tgtEl>
                                          <p:spTgt spid="388108"/>
                                        </p:tgtEl>
                                        <p:attrNameLst>
                                          <p:attrName>style.rotation</p:attrName>
                                        </p:attrNameLst>
                                      </p:cBhvr>
                                      <p:tavLst>
                                        <p:tav tm="0">
                                          <p:val>
                                            <p:fltVal val="-90"/>
                                          </p:val>
                                        </p:tav>
                                        <p:tav tm="100000">
                                          <p:val>
                                            <p:fltVal val="0"/>
                                          </p:val>
                                        </p:tav>
                                      </p:tavLst>
                                    </p:anim>
                                    <p:anim calcmode="lin" valueType="num">
                                      <p:cBhvr>
                                        <p:cTn id="17" dur="1600" decel="100000" fill="hold"/>
                                        <p:tgtEl>
                                          <p:spTgt spid="388108"/>
                                        </p:tgtEl>
                                        <p:attrNameLst>
                                          <p:attrName>ppt_x</p:attrName>
                                        </p:attrNameLst>
                                      </p:cBhvr>
                                      <p:tavLst>
                                        <p:tav tm="0">
                                          <p:val>
                                            <p:strVal val="#ppt_x+0.4"/>
                                          </p:val>
                                        </p:tav>
                                        <p:tav tm="100000">
                                          <p:val>
                                            <p:strVal val="#ppt_x-0.05"/>
                                          </p:val>
                                        </p:tav>
                                      </p:tavLst>
                                    </p:anim>
                                    <p:anim calcmode="lin" valueType="num">
                                      <p:cBhvr>
                                        <p:cTn id="18" dur="1600" decel="100000" fill="hold"/>
                                        <p:tgtEl>
                                          <p:spTgt spid="388108"/>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88108"/>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88108"/>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38810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388099">
                                            <p:txEl>
                                              <p:pRg st="1" end="1"/>
                                            </p:txEl>
                                          </p:spTgt>
                                        </p:tgtEl>
                                        <p:attrNameLst>
                                          <p:attrName>style.visibility</p:attrName>
                                        </p:attrNameLst>
                                      </p:cBhvr>
                                      <p:to>
                                        <p:strVal val="visible"/>
                                      </p:to>
                                    </p:set>
                                    <p:anim calcmode="lin" valueType="num">
                                      <p:cBhvr>
                                        <p:cTn id="25" dur="5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388099">
                                            <p:txEl>
                                              <p:pRg st="1" end="1"/>
                                            </p:txEl>
                                          </p:spTgt>
                                        </p:tgtEl>
                                        <p:attrNameLst>
                                          <p:attrName>ppt_y</p:attrName>
                                        </p:attrNameLst>
                                      </p:cBhvr>
                                      <p:tavLst>
                                        <p:tav tm="0">
                                          <p:val>
                                            <p:strVal val="#ppt_y-#ppt_h/2"/>
                                          </p:val>
                                        </p:tav>
                                        <p:tav tm="100000">
                                          <p:val>
                                            <p:strVal val="#ppt_y"/>
                                          </p:val>
                                        </p:tav>
                                      </p:tavLst>
                                    </p:anim>
                                    <p:anim calcmode="lin" valueType="num">
                                      <p:cBhvr>
                                        <p:cTn id="27" dur="500" fill="hold"/>
                                        <p:tgtEl>
                                          <p:spTgt spid="388099">
                                            <p:txEl>
                                              <p:pRg st="1" end="1"/>
                                            </p:txEl>
                                          </p:spTgt>
                                        </p:tgtEl>
                                        <p:attrNameLst>
                                          <p:attrName>ppt_w</p:attrName>
                                        </p:attrNameLst>
                                      </p:cBhvr>
                                      <p:tavLst>
                                        <p:tav tm="0">
                                          <p:val>
                                            <p:strVal val="#ppt_w"/>
                                          </p:val>
                                        </p:tav>
                                        <p:tav tm="100000">
                                          <p:val>
                                            <p:strVal val="#ppt_w"/>
                                          </p:val>
                                        </p:tav>
                                      </p:tavLst>
                                    </p:anim>
                                    <p:anim calcmode="lin" valueType="num">
                                      <p:cBhvr>
                                        <p:cTn id="28" dur="500" fill="hold"/>
                                        <p:tgtEl>
                                          <p:spTgt spid="388099">
                                            <p:txEl>
                                              <p:pRg st="1" end="1"/>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88099">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5" name="Picture 3"/>
          <p:cNvPicPr>
            <a:picLocks noGrp="1" noChangeAspect="1" noChangeArrowheads="1"/>
          </p:cNvPicPr>
          <p:nvPr>
            <p:ph/>
          </p:nvPr>
        </p:nvPicPr>
        <p:blipFill>
          <a:blip r:embed="rId3" cstate="print"/>
          <a:srcRect/>
          <a:stretch>
            <a:fillRect/>
          </a:stretch>
        </p:blipFill>
        <p:spPr>
          <a:xfrm>
            <a:off x="3352800" y="152400"/>
            <a:ext cx="2460625" cy="6553200"/>
          </a:xfrm>
          <a:noFill/>
          <a:ln cap="flat" algn="ctr">
            <a:solidFill>
              <a:schemeClr val="bg2"/>
            </a:solidFill>
          </a:ln>
          <a:effectLst>
            <a:outerShdw dist="71842" dir="2700000" algn="ctr" rotWithShape="0">
              <a:schemeClr val="bg2"/>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92195"/>
                                        </p:tgtEl>
                                        <p:attrNameLst>
                                          <p:attrName>style.visibility</p:attrName>
                                        </p:attrNameLst>
                                      </p:cBhvr>
                                      <p:to>
                                        <p:strVal val="visible"/>
                                      </p:to>
                                    </p:set>
                                    <p:anim calcmode="lin" valueType="num">
                                      <p:cBhvr>
                                        <p:cTn id="7" dur="2000" fill="hold"/>
                                        <p:tgtEl>
                                          <p:spTgt spid="392195"/>
                                        </p:tgtEl>
                                        <p:attrNameLst>
                                          <p:attrName>ppt_w</p:attrName>
                                        </p:attrNameLst>
                                      </p:cBhvr>
                                      <p:tavLst>
                                        <p:tav tm="0">
                                          <p:val>
                                            <p:fltVal val="0"/>
                                          </p:val>
                                        </p:tav>
                                        <p:tav tm="100000">
                                          <p:val>
                                            <p:strVal val="#ppt_w"/>
                                          </p:val>
                                        </p:tav>
                                      </p:tavLst>
                                    </p:anim>
                                    <p:anim calcmode="lin" valueType="num">
                                      <p:cBhvr>
                                        <p:cTn id="8" dur="2000" fill="hold"/>
                                        <p:tgtEl>
                                          <p:spTgt spid="392195"/>
                                        </p:tgtEl>
                                        <p:attrNameLst>
                                          <p:attrName>ppt_h</p:attrName>
                                        </p:attrNameLst>
                                      </p:cBhvr>
                                      <p:tavLst>
                                        <p:tav tm="0">
                                          <p:val>
                                            <p:fltVal val="0"/>
                                          </p:val>
                                        </p:tav>
                                        <p:tav tm="100000">
                                          <p:val>
                                            <p:strVal val="#ppt_h"/>
                                          </p:val>
                                        </p:tav>
                                      </p:tavLst>
                                    </p:anim>
                                    <p:animEffect transition="in" filter="fade">
                                      <p:cBhvr>
                                        <p:cTn id="9" dur="2000"/>
                                        <p:tgtEl>
                                          <p:spTgt spid="39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pPr eaLnBrk="1" hangingPunct="1">
              <a:defRPr/>
            </a:pPr>
            <a:r>
              <a:rPr lang="en-US"/>
              <a:t>Symbolic Interactionist Perspective</a:t>
            </a:r>
          </a:p>
        </p:txBody>
      </p:sp>
      <p:sp>
        <p:nvSpPr>
          <p:cNvPr id="48131" name="Rectangle 3"/>
          <p:cNvSpPr>
            <a:spLocks noGrp="1" noChangeArrowheads="1"/>
          </p:cNvSpPr>
          <p:nvPr>
            <p:ph idx="1"/>
          </p:nvPr>
        </p:nvSpPr>
        <p:spPr/>
        <p:txBody>
          <a:bodyPr/>
          <a:lstStyle/>
          <a:p>
            <a:pPr eaLnBrk="1" hangingPunct="1"/>
            <a:r>
              <a:rPr lang="en-US" smtClean="0"/>
              <a:t>Concerned with the individual and small-group issues in education:</a:t>
            </a:r>
          </a:p>
          <a:p>
            <a:pPr lvl="1" eaLnBrk="1" hangingPunct="1"/>
            <a:r>
              <a:rPr lang="en-US" smtClean="0"/>
              <a:t>Teacher-student interactions</a:t>
            </a:r>
          </a:p>
          <a:p>
            <a:pPr lvl="1" eaLnBrk="1" hangingPunct="1"/>
            <a:endParaRPr lang="en-US" smtClean="0"/>
          </a:p>
          <a:p>
            <a:pPr lvl="1" eaLnBrk="1" hangingPunct="1"/>
            <a:r>
              <a:rPr lang="en-US" smtClean="0"/>
              <a:t>Student self-esteem </a:t>
            </a:r>
          </a:p>
          <a:p>
            <a:pPr eaLnBrk="1" hangingPunct="1"/>
            <a:endParaRPr lang="en-US"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normAutofit/>
          </a:bodyPr>
          <a:lstStyle/>
          <a:p>
            <a:pPr eaLnBrk="1" hangingPunct="1">
              <a:defRPr/>
            </a:pPr>
            <a:r>
              <a:rPr lang="en-US"/>
              <a:t>Symbolic Interactionist Perspective</a:t>
            </a:r>
          </a:p>
        </p:txBody>
      </p:sp>
      <p:sp>
        <p:nvSpPr>
          <p:cNvPr id="49155" name="Rectangle 3"/>
          <p:cNvSpPr>
            <a:spLocks noGrp="1" noChangeArrowheads="1"/>
          </p:cNvSpPr>
          <p:nvPr>
            <p:ph idx="1"/>
          </p:nvPr>
        </p:nvSpPr>
        <p:spPr/>
        <p:txBody>
          <a:bodyPr/>
          <a:lstStyle/>
          <a:p>
            <a:pPr lvl="1" eaLnBrk="1" hangingPunct="1"/>
            <a:r>
              <a:rPr lang="en-US" smtClean="0"/>
              <a:t>Self-fulfilling prophecy - </a:t>
            </a:r>
            <a:r>
              <a:rPr lang="en-US" smtClean="0">
                <a:cs typeface="Times New Roman" pitchFamily="18" charset="0"/>
              </a:rPr>
              <a:t>Occurs when people act in a manner consistent with the expectations of others.</a:t>
            </a:r>
            <a:endParaRPr lang="en-US" smtClean="0"/>
          </a:p>
          <a:p>
            <a:pPr eaLnBrk="1" hangingPunct="1"/>
            <a:endParaRPr lang="en-US" smtClean="0"/>
          </a:p>
          <a:p>
            <a:pPr eaLnBrk="1" hangingPunct="1"/>
            <a:endParaRPr lang="en-US"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eaLnBrk="1" hangingPunct="1">
              <a:defRPr/>
            </a:pPr>
            <a:r>
              <a:rPr lang="en-US"/>
              <a:t>The Self-fulfilling Prophecy</a:t>
            </a:r>
          </a:p>
        </p:txBody>
      </p:sp>
      <p:sp>
        <p:nvSpPr>
          <p:cNvPr id="50179" name="Rectangle 3"/>
          <p:cNvSpPr>
            <a:spLocks noGrp="1" noChangeArrowheads="1"/>
          </p:cNvSpPr>
          <p:nvPr>
            <p:ph idx="1"/>
          </p:nvPr>
        </p:nvSpPr>
        <p:spPr/>
        <p:txBody>
          <a:bodyPr/>
          <a:lstStyle/>
          <a:p>
            <a:pPr eaLnBrk="1" hangingPunct="1">
              <a:buFontTx/>
              <a:buNone/>
            </a:pPr>
            <a:r>
              <a:rPr lang="en-US" b="1" smtClean="0"/>
              <a:t>Rosenthal and Jacobson experiment: </a:t>
            </a:r>
          </a:p>
          <a:p>
            <a:pPr eaLnBrk="1" hangingPunct="1">
              <a:buFontTx/>
              <a:buNone/>
            </a:pPr>
            <a:endParaRPr lang="en-US" b="1" smtClean="0"/>
          </a:p>
          <a:p>
            <a:pPr eaLnBrk="1" hangingPunct="1"/>
            <a:r>
              <a:rPr lang="en-US" smtClean="0"/>
              <a:t>Five random elementary school students were labeled as having superior intelligence and ability. </a:t>
            </a:r>
          </a:p>
          <a:p>
            <a:pPr eaLnBrk="1" hangingPunct="1"/>
            <a:endParaRPr lang="en-US" smtClean="0"/>
          </a:p>
          <a:p>
            <a:pPr eaLnBrk="1" hangingPunct="1"/>
            <a:r>
              <a:rPr lang="en-US" smtClean="0"/>
              <a:t>Teachers expected them to do well and treated them in a way that encouraged better school performance.</a:t>
            </a:r>
          </a:p>
          <a:p>
            <a:pPr eaLnBrk="1" hangingPunct="1"/>
            <a:endParaRPr 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normAutofit fontScale="90000"/>
          </a:bodyPr>
          <a:lstStyle/>
          <a:p>
            <a:pPr eaLnBrk="1" hangingPunct="1">
              <a:defRPr/>
            </a:pPr>
            <a:r>
              <a:rPr lang="en-US" sz="4000"/>
              <a:t>Symbolic interactionist perspective</a:t>
            </a:r>
            <a:br>
              <a:rPr lang="en-US" sz="4000"/>
            </a:br>
            <a:r>
              <a:rPr lang="en-US" sz="2400"/>
              <a:t>teacher expectations and the self fulfilling prophecy</a:t>
            </a:r>
            <a:r>
              <a:rPr lang="en-US" sz="4000"/>
              <a:t>  </a:t>
            </a:r>
          </a:p>
        </p:txBody>
      </p:sp>
      <p:sp>
        <p:nvSpPr>
          <p:cNvPr id="51203" name="Rectangle 3"/>
          <p:cNvSpPr>
            <a:spLocks noGrp="1" noChangeArrowheads="1"/>
          </p:cNvSpPr>
          <p:nvPr>
            <p:ph idx="1"/>
          </p:nvPr>
        </p:nvSpPr>
        <p:spPr/>
        <p:txBody>
          <a:bodyPr/>
          <a:lstStyle/>
          <a:p>
            <a:pPr eaLnBrk="1" hangingPunct="1"/>
            <a:r>
              <a:rPr lang="en-US" smtClean="0"/>
              <a:t>Fulfilling teacher expectations- significant in what students learn </a:t>
            </a:r>
          </a:p>
          <a:p>
            <a:pPr lvl="1" eaLnBrk="1" hangingPunct="1"/>
            <a:r>
              <a:rPr lang="en-US" smtClean="0"/>
              <a:t>The Rist Research- I am expecting an ‘A’ </a:t>
            </a:r>
          </a:p>
          <a:p>
            <a:pPr lvl="2" eaLnBrk="1" hangingPunct="1"/>
            <a:r>
              <a:rPr lang="en-US" sz="2000" smtClean="0"/>
              <a:t>The higher the expectation the better the result</a:t>
            </a:r>
          </a:p>
          <a:p>
            <a:pPr lvl="2" eaLnBrk="1" hangingPunct="1">
              <a:buFontTx/>
              <a:buNone/>
            </a:pPr>
            <a:endParaRPr lang="en-US" sz="2000" smtClean="0"/>
          </a:p>
          <a:p>
            <a:pPr lvl="1" eaLnBrk="1" hangingPunct="1"/>
            <a:r>
              <a:rPr lang="en-US" smtClean="0"/>
              <a:t>George Farkas and Teacher expectations</a:t>
            </a:r>
          </a:p>
          <a:p>
            <a:pPr lvl="2" eaLnBrk="1" hangingPunct="1"/>
            <a:r>
              <a:rPr lang="en-US" sz="2000" smtClean="0"/>
              <a:t>If you act interested in what I am saying you are likely to get a better grade</a:t>
            </a:r>
          </a:p>
          <a:p>
            <a:pPr lvl="1" eaLnBrk="1" hangingPunct="1">
              <a:buFontTx/>
              <a:buNone/>
            </a:pPr>
            <a:endParaRPr 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normAutofit fontScale="90000"/>
          </a:bodyPr>
          <a:lstStyle/>
          <a:p>
            <a:pPr>
              <a:defRPr/>
            </a:pPr>
            <a:r>
              <a:rPr lang="en-US" sz="4000"/>
              <a:t>Symbolic interactionist perspective</a:t>
            </a:r>
            <a:br>
              <a:rPr lang="en-US" sz="4000"/>
            </a:br>
            <a:r>
              <a:rPr lang="en-US" sz="2400"/>
              <a:t>teacher expectations and the self fulfilling prophecy</a:t>
            </a:r>
            <a:r>
              <a:rPr lang="en-US" sz="4000"/>
              <a:t>  </a:t>
            </a:r>
          </a:p>
        </p:txBody>
      </p:sp>
      <p:sp>
        <p:nvSpPr>
          <p:cNvPr id="52227" name="Rectangle 3"/>
          <p:cNvSpPr>
            <a:spLocks noGrp="1" noChangeArrowheads="1"/>
          </p:cNvSpPr>
          <p:nvPr>
            <p:ph idx="1"/>
          </p:nvPr>
        </p:nvSpPr>
        <p:spPr/>
        <p:txBody>
          <a:bodyPr/>
          <a:lstStyle/>
          <a:p>
            <a:r>
              <a:rPr lang="en-US" smtClean="0"/>
              <a:t>Fulfilling teacher expectations- significant in what students learn </a:t>
            </a:r>
          </a:p>
          <a:p>
            <a:pPr lvl="1"/>
            <a:r>
              <a:rPr lang="en-US" smtClean="0"/>
              <a:t>The Rist Research- I am expecting an ‘A’ </a:t>
            </a:r>
          </a:p>
          <a:p>
            <a:pPr lvl="2"/>
            <a:r>
              <a:rPr lang="en-US" sz="2000" smtClean="0"/>
              <a:t>The higher the expectation the better the result</a:t>
            </a:r>
          </a:p>
          <a:p>
            <a:pPr lvl="2">
              <a:buFontTx/>
              <a:buNone/>
            </a:pPr>
            <a:endParaRPr lang="en-US" sz="2000" smtClean="0"/>
          </a:p>
          <a:p>
            <a:pPr lvl="1"/>
            <a:r>
              <a:rPr lang="en-US" smtClean="0"/>
              <a:t>George Farkas and Teacher expectations</a:t>
            </a:r>
          </a:p>
          <a:p>
            <a:pPr lvl="2"/>
            <a:r>
              <a:rPr lang="en-US" sz="2000" smtClean="0"/>
              <a:t>If you act interested in what I am saying you are likely to get a better grade</a:t>
            </a:r>
          </a:p>
          <a:p>
            <a:pPr lvl="1">
              <a:buFontTx/>
              <a:buNone/>
            </a:pPr>
            <a:endParaRPr lang="en-US"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a:defRPr/>
            </a:pPr>
            <a:r>
              <a:rPr lang="en-US"/>
              <a:t>The Self-fulfilling Prophecy</a:t>
            </a:r>
          </a:p>
        </p:txBody>
      </p:sp>
      <p:sp>
        <p:nvSpPr>
          <p:cNvPr id="53251" name="Rectangle 3"/>
          <p:cNvSpPr>
            <a:spLocks noGrp="1" noChangeArrowheads="1"/>
          </p:cNvSpPr>
          <p:nvPr>
            <p:ph idx="1"/>
          </p:nvPr>
        </p:nvSpPr>
        <p:spPr/>
        <p:txBody>
          <a:bodyPr/>
          <a:lstStyle/>
          <a:p>
            <a:pPr>
              <a:buFontTx/>
              <a:buNone/>
            </a:pPr>
            <a:r>
              <a:rPr lang="en-US" b="1" smtClean="0"/>
              <a:t>Rosenthal and Jacobson experiment: </a:t>
            </a:r>
          </a:p>
          <a:p>
            <a:pPr>
              <a:buFontTx/>
              <a:buNone/>
            </a:pPr>
            <a:endParaRPr lang="en-US" b="1" smtClean="0"/>
          </a:p>
          <a:p>
            <a:r>
              <a:rPr lang="en-US" smtClean="0"/>
              <a:t>Five random elementary school students were labeled as having superior intelligence and ability. </a:t>
            </a:r>
          </a:p>
          <a:p>
            <a:endParaRPr lang="en-US" smtClean="0"/>
          </a:p>
          <a:p>
            <a:r>
              <a:rPr lang="en-US" smtClean="0"/>
              <a:t>Teachers expected them to do well and treated them in a way that encouraged better school performance.</a:t>
            </a:r>
          </a:p>
          <a:p>
            <a:endParaRPr lang="en-US"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normAutofit/>
          </a:bodyPr>
          <a:lstStyle/>
          <a:p>
            <a:pPr>
              <a:defRPr/>
            </a:pPr>
            <a:r>
              <a:rPr lang="en-US" sz="3800"/>
              <a:t>First impressions are lasting impressions</a:t>
            </a:r>
          </a:p>
        </p:txBody>
      </p:sp>
      <p:sp>
        <p:nvSpPr>
          <p:cNvPr id="54275" name="Rectangle 3"/>
          <p:cNvSpPr>
            <a:spLocks noGrp="1" noChangeArrowheads="1"/>
          </p:cNvSpPr>
          <p:nvPr>
            <p:ph idx="1"/>
          </p:nvPr>
        </p:nvSpPr>
        <p:spPr/>
        <p:txBody>
          <a:bodyPr/>
          <a:lstStyle/>
          <a:p>
            <a:pPr marL="571500" indent="-571500"/>
            <a:r>
              <a:rPr lang="en-US" smtClean="0"/>
              <a:t>How does the SFP work in education?</a:t>
            </a:r>
          </a:p>
          <a:p>
            <a:pPr marL="839788" lvl="1" indent="-495300"/>
            <a:r>
              <a:rPr lang="en-US" smtClean="0"/>
              <a:t>5 step model </a:t>
            </a:r>
          </a:p>
          <a:p>
            <a:pPr marL="571500" indent="-571500"/>
            <a:endParaRPr lang="en-US" smtClean="0"/>
          </a:p>
          <a:p>
            <a:pPr marL="571500" indent="-571500"/>
            <a:r>
              <a:rPr lang="en-US" smtClean="0"/>
              <a:t>The teacher forms expectations </a:t>
            </a:r>
          </a:p>
          <a:p>
            <a:pPr marL="571500" indent="-571500"/>
            <a:endParaRPr lang="en-US" smtClean="0"/>
          </a:p>
          <a:p>
            <a:pPr marL="571500" indent="-571500"/>
            <a:r>
              <a:rPr lang="en-US" smtClean="0"/>
              <a:t>Based on these expectations, the teacher acts in a different manner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smtClean="0"/>
              <a:t>Forced Labor and Slavery</a:t>
            </a:r>
          </a:p>
        </p:txBody>
      </p:sp>
      <p:sp>
        <p:nvSpPr>
          <p:cNvPr id="76803" name="Rectangle 3"/>
          <p:cNvSpPr>
            <a:spLocks noGrp="1" noChangeArrowheads="1"/>
          </p:cNvSpPr>
          <p:nvPr>
            <p:ph idx="1"/>
          </p:nvPr>
        </p:nvSpPr>
        <p:spPr/>
        <p:txBody>
          <a:bodyPr/>
          <a:lstStyle/>
          <a:p>
            <a:pPr eaLnBrk="1" hangingPunct="1">
              <a:lnSpc>
                <a:spcPct val="90000"/>
              </a:lnSpc>
            </a:pPr>
            <a:r>
              <a:rPr lang="en-US" smtClean="0"/>
              <a:t>Slavery expert Kevin Bales (1999) explained that slavery is linked to three factors:</a:t>
            </a:r>
          </a:p>
          <a:p>
            <a:pPr lvl="2" eaLnBrk="1" hangingPunct="1">
              <a:lnSpc>
                <a:spcPct val="90000"/>
              </a:lnSpc>
              <a:buFont typeface="Times" pitchFamily="18" charset="0"/>
              <a:buAutoNum type="arabicPeriod"/>
            </a:pPr>
            <a:r>
              <a:rPr lang="en-US" smtClean="0"/>
              <a:t>Rapid growth in population in the developing world.</a:t>
            </a:r>
          </a:p>
          <a:p>
            <a:pPr lvl="2" eaLnBrk="1" hangingPunct="1">
              <a:lnSpc>
                <a:spcPct val="90000"/>
              </a:lnSpc>
              <a:buFont typeface="Times" pitchFamily="18" charset="0"/>
              <a:buAutoNum type="arabicPeriod"/>
            </a:pPr>
            <a:r>
              <a:rPr lang="en-US" smtClean="0"/>
              <a:t>Social and economic changes that have displaced rural dwellers to urban centers.</a:t>
            </a:r>
          </a:p>
          <a:p>
            <a:pPr lvl="2" eaLnBrk="1" hangingPunct="1">
              <a:lnSpc>
                <a:spcPct val="90000"/>
              </a:lnSpc>
              <a:buFont typeface="Times" pitchFamily="18" charset="0"/>
              <a:buAutoNum type="arabicPeriod"/>
            </a:pPr>
            <a:r>
              <a:rPr lang="en-US" smtClean="0"/>
              <a:t>Government corruption that allows slavery to go unpunished, even though it is illegal in every country.</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pPr>
              <a:defRPr/>
            </a:pPr>
            <a:r>
              <a:rPr lang="en-US" sz="3800"/>
              <a:t>First impressions are lasting impressions</a:t>
            </a:r>
          </a:p>
        </p:txBody>
      </p:sp>
      <p:sp>
        <p:nvSpPr>
          <p:cNvPr id="55299" name="Rectangle 3"/>
          <p:cNvSpPr>
            <a:spLocks noGrp="1" noChangeArrowheads="1"/>
          </p:cNvSpPr>
          <p:nvPr>
            <p:ph idx="1"/>
          </p:nvPr>
        </p:nvSpPr>
        <p:spPr/>
        <p:txBody>
          <a:bodyPr/>
          <a:lstStyle/>
          <a:p>
            <a:r>
              <a:rPr lang="en-US" smtClean="0"/>
              <a:t>The teacher tells the student (loud and clear) what behavior and what achievement the teacher expects </a:t>
            </a:r>
          </a:p>
          <a:p>
            <a:endParaRPr lang="en-US" smtClean="0"/>
          </a:p>
          <a:p>
            <a:r>
              <a:rPr lang="en-US" smtClean="0"/>
              <a:t>If this treatment is consistent, it will tend to shape the student’s behavior and achievement </a:t>
            </a:r>
          </a:p>
          <a:p>
            <a:endParaRPr lang="en-US" smtClean="0"/>
          </a:p>
          <a:p>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a:bodyPr>
          <a:lstStyle/>
          <a:p>
            <a:pPr>
              <a:defRPr/>
            </a:pPr>
            <a:r>
              <a:rPr lang="en-US" sz="3800"/>
              <a:t>First impressions are lasting impressions</a:t>
            </a:r>
          </a:p>
        </p:txBody>
      </p:sp>
      <p:sp>
        <p:nvSpPr>
          <p:cNvPr id="56323" name="Rectangle 3"/>
          <p:cNvSpPr>
            <a:spLocks noGrp="1" noChangeArrowheads="1"/>
          </p:cNvSpPr>
          <p:nvPr>
            <p:ph idx="1"/>
          </p:nvPr>
        </p:nvSpPr>
        <p:spPr/>
        <p:txBody>
          <a:bodyPr/>
          <a:lstStyle/>
          <a:p>
            <a:r>
              <a:rPr lang="en-US" smtClean="0"/>
              <a:t>With time the student’s behavior will and achievement will conform more and more closely to that expected of him or her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a:defRPr/>
            </a:pPr>
            <a:r>
              <a:rPr lang="en-US"/>
              <a:t>Teachers act on expectations </a:t>
            </a:r>
          </a:p>
        </p:txBody>
      </p:sp>
      <p:sp>
        <p:nvSpPr>
          <p:cNvPr id="57347" name="Rectangle 3"/>
          <p:cNvSpPr>
            <a:spLocks noGrp="1" noChangeArrowheads="1"/>
          </p:cNvSpPr>
          <p:nvPr>
            <p:ph idx="1"/>
          </p:nvPr>
        </p:nvSpPr>
        <p:spPr/>
        <p:txBody>
          <a:bodyPr/>
          <a:lstStyle/>
          <a:p>
            <a:r>
              <a:rPr lang="en-US" smtClean="0"/>
              <a:t>Climate: the socio-emotional mood or spirit created by the person holding the expectation is often communicated nonverbally </a:t>
            </a:r>
          </a:p>
          <a:p>
            <a:pPr lvl="1"/>
            <a:r>
              <a:rPr lang="en-US" smtClean="0"/>
              <a:t>Smiling and nodding more often</a:t>
            </a:r>
          </a:p>
          <a:p>
            <a:pPr lvl="1"/>
            <a:r>
              <a:rPr lang="en-US" smtClean="0"/>
              <a:t>Providing greater eye contact</a:t>
            </a:r>
          </a:p>
          <a:p>
            <a:pPr lvl="1"/>
            <a:r>
              <a:rPr lang="en-US" smtClean="0"/>
              <a:t>Leaning closer to the student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a:defRPr/>
            </a:pPr>
            <a:r>
              <a:rPr lang="en-US"/>
              <a:t>Teachers act on expectations</a:t>
            </a:r>
          </a:p>
        </p:txBody>
      </p:sp>
      <p:sp>
        <p:nvSpPr>
          <p:cNvPr id="58371" name="Rectangle 3"/>
          <p:cNvSpPr>
            <a:spLocks noGrp="1" noChangeArrowheads="1"/>
          </p:cNvSpPr>
          <p:nvPr>
            <p:ph idx="1"/>
          </p:nvPr>
        </p:nvSpPr>
        <p:spPr/>
        <p:txBody>
          <a:bodyPr/>
          <a:lstStyle/>
          <a:p>
            <a:r>
              <a:rPr lang="en-US" smtClean="0"/>
              <a:t>Feedback: providing both affective and cognitive information </a:t>
            </a:r>
          </a:p>
          <a:p>
            <a:endParaRPr lang="en-US" smtClean="0"/>
          </a:p>
          <a:p>
            <a:pPr lvl="1"/>
            <a:r>
              <a:rPr lang="en-US" smtClean="0"/>
              <a:t>More praise and less criticism of higher expectation student</a:t>
            </a:r>
          </a:p>
          <a:p>
            <a:pPr lvl="1">
              <a:buFont typeface="Wingdings" pitchFamily="2" charset="2"/>
              <a:buNone/>
            </a:pPr>
            <a:endParaRPr lang="en-US" smtClean="0"/>
          </a:p>
          <a:p>
            <a:pPr lvl="1"/>
            <a:r>
              <a:rPr lang="en-US" smtClean="0"/>
              <a:t>More detailed as well as higher quality feedback  as to the correctness  of higher-expectation students’ responses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pPr>
              <a:defRPr/>
            </a:pPr>
            <a:r>
              <a:rPr lang="en-US"/>
              <a:t>Teachers act on expectations</a:t>
            </a:r>
          </a:p>
        </p:txBody>
      </p:sp>
      <p:sp>
        <p:nvSpPr>
          <p:cNvPr id="59395" name="Rectangle 3"/>
          <p:cNvSpPr>
            <a:spLocks noGrp="1" noChangeArrowheads="1"/>
          </p:cNvSpPr>
          <p:nvPr>
            <p:ph idx="1"/>
          </p:nvPr>
        </p:nvSpPr>
        <p:spPr/>
        <p:txBody>
          <a:bodyPr/>
          <a:lstStyle/>
          <a:p>
            <a:r>
              <a:rPr lang="en-US" smtClean="0"/>
              <a:t>Input: teachers tend to teach more to students of whom they expect more</a:t>
            </a:r>
          </a:p>
          <a:p>
            <a:endParaRPr lang="en-US" smtClean="0"/>
          </a:p>
          <a:p>
            <a:r>
              <a:rPr lang="en-US" smtClean="0"/>
              <a:t>Output: teachers encourage greater responsiveness from those students of whom they expect more through their verbal and nonverbal behaviors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en-US"/>
              <a:t>Race and Ethnicity</a:t>
            </a:r>
          </a:p>
        </p:txBody>
      </p:sp>
      <p:sp>
        <p:nvSpPr>
          <p:cNvPr id="60419" name="Rectangle 3"/>
          <p:cNvSpPr>
            <a:spLocks noGrp="1" noChangeArrowheads="1"/>
          </p:cNvSpPr>
          <p:nvPr>
            <p:ph idx="1"/>
          </p:nvPr>
        </p:nvSpPr>
        <p:spPr/>
        <p:txBody>
          <a:bodyPr/>
          <a:lstStyle/>
          <a:p>
            <a:pPr eaLnBrk="1" hangingPunct="1"/>
            <a:r>
              <a:rPr lang="en-US" smtClean="0"/>
              <a:t>Because race and ethnicity are closely tied to socioeconomic status, race or ethnicity alone can determine school success.</a:t>
            </a:r>
          </a:p>
          <a:p>
            <a:pPr eaLnBrk="1" hangingPunct="1"/>
            <a:endParaRPr lang="en-US"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en-US"/>
              <a:t>Race and Ethnicity</a:t>
            </a:r>
          </a:p>
        </p:txBody>
      </p:sp>
      <p:sp>
        <p:nvSpPr>
          <p:cNvPr id="61443" name="Rectangle 3"/>
          <p:cNvSpPr>
            <a:spLocks noGrp="1" noChangeArrowheads="1"/>
          </p:cNvSpPr>
          <p:nvPr>
            <p:ph idx="1"/>
          </p:nvPr>
        </p:nvSpPr>
        <p:spPr/>
        <p:txBody>
          <a:bodyPr/>
          <a:lstStyle/>
          <a:p>
            <a:pPr eaLnBrk="1" hangingPunct="1"/>
            <a:r>
              <a:rPr lang="en-US" smtClean="0"/>
              <a:t>In 2003, 41% of white fourth graders were reading at grade level, compared to 15% of Hispanics and 13% of blacks.</a:t>
            </a:r>
          </a:p>
          <a:p>
            <a:pPr eaLnBrk="1" hangingPunct="1"/>
            <a:endParaRPr 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en-US"/>
              <a:t>Race and Ethnicity</a:t>
            </a:r>
          </a:p>
        </p:txBody>
      </p:sp>
      <p:sp>
        <p:nvSpPr>
          <p:cNvPr id="62467" name="Rectangle 3"/>
          <p:cNvSpPr>
            <a:spLocks noGrp="1" noChangeArrowheads="1"/>
          </p:cNvSpPr>
          <p:nvPr>
            <p:ph idx="1"/>
          </p:nvPr>
        </p:nvSpPr>
        <p:spPr/>
        <p:txBody>
          <a:bodyPr/>
          <a:lstStyle/>
          <a:p>
            <a:pPr eaLnBrk="1" hangingPunct="1"/>
            <a:r>
              <a:rPr lang="en-US" smtClean="0"/>
              <a:t>Some educators advocate </a:t>
            </a:r>
            <a:r>
              <a:rPr lang="en-US" b="1" smtClean="0"/>
              <a:t>bilingual education, </a:t>
            </a:r>
            <a:r>
              <a:rPr lang="en-US" smtClean="0"/>
              <a:t>teaching children in English and in their native language.</a:t>
            </a:r>
          </a:p>
          <a:p>
            <a:pPr eaLnBrk="1" hangingPunct="1"/>
            <a:endParaRPr lang="en-US"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t>Educational Attainment by Race, Ethnicity, and Sex, 1970 and 2003</a:t>
            </a:r>
          </a:p>
        </p:txBody>
      </p:sp>
      <p:graphicFrame>
        <p:nvGraphicFramePr>
          <p:cNvPr id="555188" name="Group 180"/>
          <p:cNvGraphicFramePr>
            <a:graphicFrameLocks noGrp="1"/>
          </p:cNvGraphicFramePr>
          <p:nvPr>
            <p:ph idx="1"/>
          </p:nvPr>
        </p:nvGraphicFramePr>
        <p:xfrm>
          <a:off x="457200" y="2249488"/>
          <a:ext cx="8229600" cy="4324350"/>
        </p:xfrm>
        <a:graphic>
          <a:graphicData uri="http://schemas.openxmlformats.org/drawingml/2006/table">
            <a:tbl>
              <a:tblPr/>
              <a:tblGrid>
                <a:gridCol w="2792413"/>
                <a:gridCol w="1128712"/>
                <a:gridCol w="1695450"/>
                <a:gridCol w="1128713"/>
                <a:gridCol w="1484312"/>
              </a:tblGrid>
              <a:tr h="646113">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 or more years of high school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1970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2003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r>
              <a:tr h="647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Females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Females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White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Black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30.1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32.5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79.6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Hispanic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37.9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34.2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Asian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t>Educational Attainment by Race, Ethnicity, and Sex, 1970 and 2003</a:t>
            </a:r>
          </a:p>
        </p:txBody>
      </p:sp>
      <p:graphicFrame>
        <p:nvGraphicFramePr>
          <p:cNvPr id="557236" name="Group 180"/>
          <p:cNvGraphicFramePr>
            <a:graphicFrameLocks noGrp="1"/>
          </p:cNvGraphicFramePr>
          <p:nvPr>
            <p:ph idx="1"/>
          </p:nvPr>
        </p:nvGraphicFramePr>
        <p:xfrm>
          <a:off x="457200" y="2249488"/>
          <a:ext cx="8229600" cy="4324350"/>
        </p:xfrm>
        <a:graphic>
          <a:graphicData uri="http://schemas.openxmlformats.org/drawingml/2006/table">
            <a:tbl>
              <a:tblPr/>
              <a:tblGrid>
                <a:gridCol w="2792413"/>
                <a:gridCol w="1128712"/>
                <a:gridCol w="1695450"/>
                <a:gridCol w="1128713"/>
                <a:gridCol w="1484312"/>
              </a:tblGrid>
              <a:tr h="646113">
                <a:tc row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 years of college or more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1970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2003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r>
              <a:tr h="647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Females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Males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Females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White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25.9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Black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Hispanic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Asian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53.9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46.1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Total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0" lang="en-US" sz="2800" b="0" i="0" u="none" strike="noStrike" cap="none" normalizeH="0" baseline="0" smtClean="0">
                          <a:ln>
                            <a:noFill/>
                          </a:ln>
                          <a:solidFill>
                            <a:schemeClr val="tx1"/>
                          </a:solidFill>
                          <a:effectLst/>
                          <a:latin typeface="Times New Roman" charset="0"/>
                        </a:rPr>
                        <a:t>25.7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smtClean="0"/>
              <a:t>Slavery today </a:t>
            </a:r>
          </a:p>
        </p:txBody>
      </p:sp>
      <p:sp>
        <p:nvSpPr>
          <p:cNvPr id="77828" name="Rectangle 3"/>
          <p:cNvSpPr>
            <a:spLocks noGrp="1" noChangeArrowheads="1"/>
          </p:cNvSpPr>
          <p:nvPr>
            <p:ph idx="1"/>
          </p:nvPr>
        </p:nvSpPr>
        <p:spPr/>
        <p:txBody>
          <a:bodyPr/>
          <a:lstStyle/>
          <a:p>
            <a:pPr eaLnBrk="1" hangingPunct="1"/>
            <a:r>
              <a:rPr lang="en-US" smtClean="0"/>
              <a:t>There is some debate as to whether or not slavery is still practiced in certain parts of  the world today. Although denied by their governments, accusations have been made that the slave trade has been revived in Sudan and Mauritania</a:t>
            </a:r>
          </a:p>
          <a:p>
            <a:pPr eaLnBrk="1" hangingPunct="1"/>
            <a:r>
              <a:rPr lang="en-US" smtClean="0"/>
              <a:t>Slavery Today- child labor and human trafficking  </a:t>
            </a:r>
          </a:p>
        </p:txBody>
      </p:sp>
      <p:sp>
        <p:nvSpPr>
          <p:cNvPr id="5" name="Slide Number Placeholder 5"/>
          <p:cNvSpPr>
            <a:spLocks noGrp="1"/>
          </p:cNvSpPr>
          <p:nvPr>
            <p:ph type="sldNum" sz="quarter" idx="12"/>
          </p:nvPr>
        </p:nvSpPr>
        <p:spPr/>
        <p:txBody>
          <a:bodyPr/>
          <a:lstStyle/>
          <a:p>
            <a:pPr>
              <a:defRPr/>
            </a:pPr>
            <a:fld id="{9CED9ABD-BDF6-4E28-A243-4D623A1D4752}" type="slidenum">
              <a:rPr/>
              <a:pPr>
                <a:defRPr/>
              </a:pPr>
              <a:t>12</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p>
            <a:pPr>
              <a:defRPr/>
            </a:pPr>
            <a:r>
              <a:rPr lang="en-US"/>
              <a:t>Copyright © Allyn &amp; Bacon 2007</a:t>
            </a:r>
          </a:p>
        </p:txBody>
      </p:sp>
      <p:sp>
        <p:nvSpPr>
          <p:cNvPr id="4" name="Slide Number Placeholder 5"/>
          <p:cNvSpPr>
            <a:spLocks noGrp="1"/>
          </p:cNvSpPr>
          <p:nvPr>
            <p:ph type="sldNum" sz="quarter" idx="11"/>
          </p:nvPr>
        </p:nvSpPr>
        <p:spPr/>
        <p:txBody>
          <a:bodyPr/>
          <a:lstStyle/>
          <a:p>
            <a:pPr>
              <a:defRPr/>
            </a:pPr>
            <a:fld id="{A314C490-4C05-4B78-ADCA-1703FBE339E3}" type="slidenum">
              <a:rPr lang="en-US"/>
              <a:pPr>
                <a:defRPr/>
              </a:pPr>
              <a:t>120</a:t>
            </a:fld>
            <a:endParaRPr lang="en-US"/>
          </a:p>
        </p:txBody>
      </p:sp>
      <p:pic>
        <p:nvPicPr>
          <p:cNvPr id="220163" name="Picture 3" descr="C:\PowerPoint Work\Allyn &amp; Bacon\2005 Work\Henslin 8ed\Artwork\17-08.jpg"/>
          <p:cNvPicPr>
            <a:picLocks noChangeAspect="1" noChangeArrowheads="1"/>
          </p:cNvPicPr>
          <p:nvPr/>
        </p:nvPicPr>
        <p:blipFill>
          <a:blip r:embed="rId3" cstate="print"/>
          <a:srcRect/>
          <a:stretch>
            <a:fillRect/>
          </a:stretch>
        </p:blipFill>
        <p:spPr bwMode="auto">
          <a:xfrm>
            <a:off x="685800" y="914400"/>
            <a:ext cx="7848600" cy="4764088"/>
          </a:xfrm>
          <a:prstGeom prst="rect">
            <a:avLst/>
          </a:prstGeom>
          <a:noFill/>
          <a:ln w="9525">
            <a:solidFill>
              <a:schemeClr val="bg2"/>
            </a:solidFill>
            <a:miter lim="800000"/>
            <a:headEnd/>
            <a:tailEnd/>
          </a:ln>
          <a:effectLst>
            <a:outerShdw dist="71842" dir="2700000" algn="ctr" rotWithShape="0">
              <a:schemeClr val="bg2"/>
            </a:outerShdw>
          </a:effectLst>
        </p:spPr>
      </p:pic>
    </p:spTree>
  </p:cSld>
  <p:clrMapOvr>
    <a:masterClrMapping/>
  </p:clrMapOvr>
  <p:transition>
    <p:checke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tint val="88000"/>
                    <a:satMod val="150000"/>
                  </a:schemeClr>
                </a:solidFill>
              </a:rPr>
              <a:t>Problems in U.S. Education </a:t>
            </a:r>
          </a:p>
        </p:txBody>
      </p:sp>
      <p:sp>
        <p:nvSpPr>
          <p:cNvPr id="66563" name="Rectangle 3"/>
          <p:cNvSpPr>
            <a:spLocks noGrp="1" noChangeArrowheads="1"/>
          </p:cNvSpPr>
          <p:nvPr>
            <p:ph idx="1"/>
          </p:nvPr>
        </p:nvSpPr>
        <p:spPr/>
        <p:txBody>
          <a:bodyPr/>
          <a:lstStyle/>
          <a:p>
            <a:pPr eaLnBrk="1" hangingPunct="1"/>
            <a:r>
              <a:rPr lang="en-US" smtClean="0"/>
              <a:t>Rising tide of mediocrity </a:t>
            </a:r>
          </a:p>
          <a:p>
            <a:pPr eaLnBrk="1" hangingPunct="1"/>
            <a:r>
              <a:rPr lang="en-US" smtClean="0"/>
              <a:t>Cheating on SATs</a:t>
            </a:r>
          </a:p>
          <a:p>
            <a:pPr eaLnBrk="1" hangingPunct="1"/>
            <a:r>
              <a:rPr lang="en-US" smtClean="0"/>
              <a:t>Grade inflation, social promotion, Functional illiteracy </a:t>
            </a:r>
          </a:p>
          <a:p>
            <a:pPr eaLnBrk="1" hangingPunct="1"/>
            <a:r>
              <a:rPr lang="en-US" smtClean="0"/>
              <a:t>The influence of peer groups</a:t>
            </a:r>
          </a:p>
          <a:p>
            <a:pPr eaLnBrk="1" hangingPunct="1"/>
            <a:r>
              <a:rPr lang="en-US" smtClean="0"/>
              <a:t>Violence in schools</a:t>
            </a:r>
          </a:p>
        </p:txBody>
      </p:sp>
      <p:sp>
        <p:nvSpPr>
          <p:cNvPr id="153602" name="Slide Number Placeholder 5"/>
          <p:cNvSpPr>
            <a:spLocks noGrp="1"/>
          </p:cNvSpPr>
          <p:nvPr>
            <p:ph type="sldNum" sz="quarter" idx="12"/>
          </p:nvPr>
        </p:nvSpPr>
        <p:spPr/>
        <p:txBody>
          <a:bodyPr/>
          <a:lstStyle/>
          <a:p>
            <a:pPr>
              <a:defRPr/>
            </a:pPr>
            <a:fld id="{54F118C3-9C4A-4D85-B951-4AF69B663D75}" type="slidenum">
              <a:rPr lang="en-US"/>
              <a:pPr>
                <a:defRPr/>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normAutofit/>
          </a:bodyPr>
          <a:lstStyle/>
          <a:p>
            <a:pPr eaLnBrk="1" fontAlgn="auto" hangingPunct="1">
              <a:spcAft>
                <a:spcPts val="0"/>
              </a:spcAft>
              <a:defRPr/>
            </a:pPr>
            <a:r>
              <a:rPr lang="en-US" smtClean="0">
                <a:solidFill>
                  <a:schemeClr val="accent1">
                    <a:tint val="88000"/>
                    <a:satMod val="150000"/>
                  </a:schemeClr>
                </a:solidFill>
              </a:rPr>
              <a:t>Solutions: Safety and Standards</a:t>
            </a:r>
          </a:p>
        </p:txBody>
      </p:sp>
      <p:sp>
        <p:nvSpPr>
          <p:cNvPr id="67587" name="Rectangle 3"/>
          <p:cNvSpPr>
            <a:spLocks noGrp="1" noChangeArrowheads="1"/>
          </p:cNvSpPr>
          <p:nvPr>
            <p:ph idx="1"/>
          </p:nvPr>
        </p:nvSpPr>
        <p:spPr/>
        <p:txBody>
          <a:bodyPr/>
          <a:lstStyle/>
          <a:p>
            <a:pPr eaLnBrk="1" hangingPunct="1"/>
            <a:r>
              <a:rPr lang="en-US" smtClean="0"/>
              <a:t>Secure learning environment </a:t>
            </a:r>
          </a:p>
          <a:p>
            <a:pPr eaLnBrk="1" hangingPunct="1"/>
            <a:r>
              <a:rPr lang="en-US" smtClean="0"/>
              <a:t>Higher standards </a:t>
            </a:r>
          </a:p>
        </p:txBody>
      </p:sp>
      <p:sp>
        <p:nvSpPr>
          <p:cNvPr id="154626" name="Slide Number Placeholder 5"/>
          <p:cNvSpPr>
            <a:spLocks noGrp="1"/>
          </p:cNvSpPr>
          <p:nvPr>
            <p:ph type="sldNum" sz="quarter" idx="12"/>
          </p:nvPr>
        </p:nvSpPr>
        <p:spPr/>
        <p:txBody>
          <a:bodyPr/>
          <a:lstStyle/>
          <a:p>
            <a:pPr>
              <a:defRPr/>
            </a:pPr>
            <a:fld id="{35E19F78-C32B-4E2D-B4C0-AB4A57B46C39}" type="slidenum">
              <a:rPr lang="en-US"/>
              <a:pPr>
                <a:defRPr/>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body" sz="half" idx="1"/>
          </p:nvPr>
        </p:nvSpPr>
        <p:spPr>
          <a:xfrm>
            <a:off x="990600" y="2057400"/>
            <a:ext cx="7162800" cy="3962400"/>
          </a:xfrm>
          <a:noFill/>
          <a:ln/>
        </p:spPr>
        <p:txBody>
          <a:bodyPr/>
          <a:lstStyle/>
          <a:p>
            <a:pPr marL="0" indent="0">
              <a:lnSpc>
                <a:spcPct val="140000"/>
              </a:lnSpc>
              <a:buFont typeface="Wingdings" pitchFamily="2" charset="2"/>
              <a:buNone/>
            </a:pPr>
            <a:r>
              <a:rPr lang="en-US">
                <a:cs typeface="Times New Roman" pitchFamily="18" charset="0"/>
              </a:rPr>
              <a:t>Emile Durkheim said, “A religion is a unified system of beliefs and practices relative to sacred things.”</a:t>
            </a:r>
          </a:p>
        </p:txBody>
      </p:sp>
      <p:sp>
        <p:nvSpPr>
          <p:cNvPr id="278531" name="Text Box 3"/>
          <p:cNvSpPr txBox="1">
            <a:spLocks noChangeArrowheads="1"/>
          </p:cNvSpPr>
          <p:nvPr/>
        </p:nvSpPr>
        <p:spPr bwMode="auto">
          <a:xfrm>
            <a:off x="990600" y="0"/>
            <a:ext cx="7848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Religion?</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530"/>
                                        </p:tgtEl>
                                        <p:attrNameLst>
                                          <p:attrName>style.visibility</p:attrName>
                                        </p:attrNameLst>
                                      </p:cBhvr>
                                      <p:to>
                                        <p:strVal val="visible"/>
                                      </p:to>
                                    </p:set>
                                  </p:childTnLst>
                                  <p:subTnLst>
                                    <p:animClr>
                                      <p:cBhvr override="childStyle">
                                        <p:cTn dur="1" fill="hold" display="0" masterRel="nextClick" afterEffect="1"/>
                                        <p:tgtEl>
                                          <p:spTgt spid="278530"/>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The functionalist perspective</a:t>
            </a:r>
          </a:p>
        </p:txBody>
      </p:sp>
      <p:sp>
        <p:nvSpPr>
          <p:cNvPr id="70659" name="Rectangle 3"/>
          <p:cNvSpPr>
            <a:spLocks noGrp="1" noChangeArrowheads="1"/>
          </p:cNvSpPr>
          <p:nvPr>
            <p:ph idx="1"/>
          </p:nvPr>
        </p:nvSpPr>
        <p:spPr>
          <a:xfrm>
            <a:off x="503238" y="530225"/>
            <a:ext cx="8183562" cy="4187825"/>
          </a:xfrm>
        </p:spPr>
        <p:txBody>
          <a:bodyPr/>
          <a:lstStyle/>
          <a:p>
            <a:pPr marL="609600" indent="-609600" eaLnBrk="1" hangingPunct="1">
              <a:lnSpc>
                <a:spcPct val="80000"/>
              </a:lnSpc>
            </a:pPr>
            <a:r>
              <a:rPr lang="en-US" sz="2700" smtClean="0"/>
              <a:t>8 Functions of religion </a:t>
            </a:r>
          </a:p>
          <a:p>
            <a:pPr marL="609600" indent="-609600" eaLnBrk="1" hangingPunct="1">
              <a:lnSpc>
                <a:spcPct val="80000"/>
              </a:lnSpc>
            </a:pPr>
            <a:endParaRPr lang="en-US" sz="2700" smtClean="0"/>
          </a:p>
          <a:p>
            <a:pPr marL="990600" lvl="1" indent="-533400" eaLnBrk="1" hangingPunct="1">
              <a:lnSpc>
                <a:spcPct val="80000"/>
              </a:lnSpc>
              <a:buFontTx/>
              <a:buAutoNum type="arabicPeriod"/>
            </a:pPr>
            <a:r>
              <a:rPr lang="en-US" sz="2200" smtClean="0"/>
              <a:t>Questions about ultimate meaning (the purpose of life, why do people suffer?)</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AutoNum type="arabicPeriod"/>
            </a:pPr>
            <a:r>
              <a:rPr lang="en-US" sz="2200" smtClean="0"/>
              <a:t>Provides emotional support</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AutoNum type="arabicPeriod"/>
            </a:pPr>
            <a:r>
              <a:rPr lang="en-US" sz="2200" smtClean="0"/>
              <a:t>Shared values and perspectives </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AutoNum type="arabicPeriod"/>
            </a:pPr>
            <a:r>
              <a:rPr lang="en-US" sz="2200" smtClean="0"/>
              <a:t>Provides guidelines for life</a:t>
            </a:r>
          </a:p>
        </p:txBody>
      </p:sp>
      <p:sp>
        <p:nvSpPr>
          <p:cNvPr id="157698" name="Slide Number Placeholder 5"/>
          <p:cNvSpPr>
            <a:spLocks noGrp="1"/>
          </p:cNvSpPr>
          <p:nvPr>
            <p:ph type="sldNum" sz="quarter" idx="12"/>
          </p:nvPr>
        </p:nvSpPr>
        <p:spPr/>
        <p:txBody>
          <a:bodyPr/>
          <a:lstStyle/>
          <a:p>
            <a:pPr>
              <a:defRPr/>
            </a:pPr>
            <a:fld id="{A182ADF7-3A22-441C-95BE-1885021FA3E9}" type="slidenum">
              <a:rPr lang="en-US"/>
              <a:pPr>
                <a:defRPr/>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The functionalist perspective</a:t>
            </a:r>
          </a:p>
        </p:txBody>
      </p:sp>
      <p:sp>
        <p:nvSpPr>
          <p:cNvPr id="71683" name="Content Placeholder 2"/>
          <p:cNvSpPr>
            <a:spLocks noGrp="1"/>
          </p:cNvSpPr>
          <p:nvPr>
            <p:ph idx="1"/>
          </p:nvPr>
        </p:nvSpPr>
        <p:spPr>
          <a:xfrm>
            <a:off x="503238" y="530225"/>
            <a:ext cx="8183562" cy="4187825"/>
          </a:xfrm>
        </p:spPr>
        <p:txBody>
          <a:bodyPr/>
          <a:lstStyle/>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None/>
            </a:pPr>
            <a:r>
              <a:rPr lang="en-US" sz="2200" smtClean="0"/>
              <a:t>5.	Controlling behavior</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None/>
            </a:pPr>
            <a:r>
              <a:rPr lang="en-US" sz="2200" smtClean="0"/>
              <a:t>6.	Helping people adapt to new environments </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None/>
            </a:pPr>
            <a:r>
              <a:rPr lang="en-US" sz="2200" smtClean="0"/>
              <a:t>7.	Providing support for the government </a:t>
            </a:r>
          </a:p>
          <a:p>
            <a:pPr marL="990600" lvl="1" indent="-533400" eaLnBrk="1" hangingPunct="1">
              <a:lnSpc>
                <a:spcPct val="80000"/>
              </a:lnSpc>
              <a:buFontTx/>
              <a:buAutoNum type="arabicPeriod"/>
            </a:pPr>
            <a:endParaRPr lang="en-US" sz="2200" smtClean="0"/>
          </a:p>
          <a:p>
            <a:pPr marL="990600" lvl="1" indent="-533400" eaLnBrk="1" hangingPunct="1">
              <a:lnSpc>
                <a:spcPct val="80000"/>
              </a:lnSpc>
              <a:buFontTx/>
              <a:buNone/>
            </a:pPr>
            <a:r>
              <a:rPr lang="en-US" sz="2200" smtClean="0"/>
              <a:t>8.	Spearheading social change on occasion </a:t>
            </a:r>
          </a:p>
          <a:p>
            <a:pPr eaLnBrk="1" hangingPunct="1"/>
            <a:endParaRPr lang="en-US" smtClean="0"/>
          </a:p>
        </p:txBody>
      </p:sp>
      <p:sp>
        <p:nvSpPr>
          <p:cNvPr id="158724" name="Slide Number Placeholder 3"/>
          <p:cNvSpPr>
            <a:spLocks noGrp="1"/>
          </p:cNvSpPr>
          <p:nvPr>
            <p:ph type="sldNum" sz="quarter" idx="12"/>
          </p:nvPr>
        </p:nvSpPr>
        <p:spPr/>
        <p:txBody>
          <a:bodyPr/>
          <a:lstStyle/>
          <a:p>
            <a:pPr>
              <a:defRPr/>
            </a:pPr>
            <a:fld id="{DC2A6A2E-2453-4E16-AFE7-A71E0BC0562A}" type="slidenum">
              <a:rPr lang="en-US"/>
              <a:pPr>
                <a:defRPr/>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body" sz="half" idx="1"/>
          </p:nvPr>
        </p:nvSpPr>
        <p:spPr>
          <a:xfrm>
            <a:off x="838200" y="1981200"/>
            <a:ext cx="8077200" cy="4495800"/>
          </a:xfrm>
        </p:spPr>
        <p:txBody>
          <a:bodyPr lIns="92075" tIns="46038" rIns="92075" bIns="46038"/>
          <a:lstStyle/>
          <a:p>
            <a:pPr marL="454025" indent="-454025">
              <a:lnSpc>
                <a:spcPct val="170000"/>
              </a:lnSpc>
              <a:buClr>
                <a:srgbClr val="FFCC00"/>
              </a:buClr>
            </a:pPr>
            <a:r>
              <a:rPr lang="en-US" smtClean="0"/>
              <a:t>Organizations Like Alcoholics Anonymous</a:t>
            </a:r>
          </a:p>
          <a:p>
            <a:pPr marL="454025" indent="-454025">
              <a:lnSpc>
                <a:spcPct val="170000"/>
              </a:lnSpc>
              <a:buClr>
                <a:srgbClr val="FFCC00"/>
              </a:buClr>
            </a:pPr>
            <a:r>
              <a:rPr lang="en-US" smtClean="0"/>
              <a:t>Psychotherapy</a:t>
            </a:r>
          </a:p>
          <a:p>
            <a:pPr marL="454025" indent="-454025">
              <a:lnSpc>
                <a:spcPct val="170000"/>
              </a:lnSpc>
              <a:buClr>
                <a:srgbClr val="FFCC00"/>
              </a:buClr>
            </a:pPr>
            <a:r>
              <a:rPr lang="en-US" smtClean="0"/>
              <a:t>Humanism</a:t>
            </a:r>
          </a:p>
          <a:p>
            <a:pPr marL="454025" indent="-454025">
              <a:lnSpc>
                <a:spcPct val="170000"/>
              </a:lnSpc>
              <a:buClr>
                <a:srgbClr val="FFCC00"/>
              </a:buClr>
            </a:pPr>
            <a:r>
              <a:rPr lang="en-US" smtClean="0"/>
              <a:t>Transcendental Meditation</a:t>
            </a:r>
          </a:p>
          <a:p>
            <a:pPr marL="454025" indent="-454025">
              <a:lnSpc>
                <a:spcPct val="170000"/>
              </a:lnSpc>
              <a:buClr>
                <a:srgbClr val="FFCC00"/>
              </a:buClr>
            </a:pPr>
            <a:r>
              <a:rPr lang="en-US" smtClean="0"/>
              <a:t>Political Parties</a:t>
            </a:r>
            <a:endParaRPr lang="en-US" sz="2000" smtClean="0"/>
          </a:p>
        </p:txBody>
      </p:sp>
      <p:sp>
        <p:nvSpPr>
          <p:cNvPr id="4" name="Footer Placeholder 4"/>
          <p:cNvSpPr>
            <a:spLocks noGrp="1"/>
          </p:cNvSpPr>
          <p:nvPr>
            <p:ph type="ftr" sz="quarter" idx="10"/>
          </p:nvPr>
        </p:nvSpPr>
        <p:spPr/>
        <p:txBody>
          <a:bodyPr/>
          <a:lstStyle/>
          <a:p>
            <a:pPr>
              <a:defRPr/>
            </a:pPr>
            <a:r>
              <a:rPr lang="en-US"/>
              <a:t>Copyright © Allyn &amp; Bacon 2007</a:t>
            </a:r>
          </a:p>
        </p:txBody>
      </p:sp>
      <p:sp>
        <p:nvSpPr>
          <p:cNvPr id="5" name="Slide Number Placeholder 5"/>
          <p:cNvSpPr>
            <a:spLocks noGrp="1"/>
          </p:cNvSpPr>
          <p:nvPr>
            <p:ph type="sldNum" sz="quarter" idx="11"/>
          </p:nvPr>
        </p:nvSpPr>
        <p:spPr/>
        <p:txBody>
          <a:bodyPr/>
          <a:lstStyle/>
          <a:p>
            <a:pPr>
              <a:defRPr/>
            </a:pPr>
            <a:fld id="{A96445BA-FCBC-49C6-B5B2-1CCBA34137D2}" type="slidenum">
              <a:rPr lang="en-US"/>
              <a:pPr>
                <a:defRPr/>
              </a:pPr>
              <a:t>126</a:t>
            </a:fld>
            <a:endParaRPr lang="en-US"/>
          </a:p>
        </p:txBody>
      </p:sp>
      <p:sp>
        <p:nvSpPr>
          <p:cNvPr id="226307" name="Text Box 3"/>
          <p:cNvSpPr txBox="1">
            <a:spLocks noChangeArrowheads="1"/>
          </p:cNvSpPr>
          <p:nvPr/>
        </p:nvSpPr>
        <p:spPr bwMode="auto">
          <a:xfrm>
            <a:off x="1066800" y="882650"/>
            <a:ext cx="6400800" cy="1174750"/>
          </a:xfrm>
          <a:prstGeom prst="rect">
            <a:avLst/>
          </a:prstGeom>
          <a:noFill/>
          <a:ln w="9525">
            <a:noFill/>
            <a:miter lim="800000"/>
            <a:headEnd type="none" w="sm" len="sm"/>
            <a:tailEnd type="none" w="sm" len="sm"/>
          </a:ln>
          <a:effectLst>
            <a:outerShdw dist="35921" dir="2700000" algn="ctr" rotWithShape="0">
              <a:schemeClr val="hlink">
                <a:alpha val="50000"/>
              </a:schemeClr>
            </a:outerShdw>
          </a:effectLst>
        </p:spPr>
        <p:txBody>
          <a:bodyPr lIns="92075" tIns="46038" rIns="92075" bIns="46038" anchor="ctr"/>
          <a:lstStyle/>
          <a:p>
            <a:pPr>
              <a:defRPr/>
            </a:pPr>
            <a:r>
              <a:rPr lang="en-US" sz="4400">
                <a:solidFill>
                  <a:srgbClr val="000099"/>
                </a:solidFill>
              </a:rPr>
              <a:t>Functional Equivalents of Religion</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6">
                                            <p:txEl>
                                              <p:pRg st="0" end="0"/>
                                            </p:txEl>
                                          </p:spTgt>
                                        </p:tgtEl>
                                        <p:attrNameLst>
                                          <p:attrName>style.visibility</p:attrName>
                                        </p:attrNameLst>
                                      </p:cBhvr>
                                      <p:to>
                                        <p:strVal val="visible"/>
                                      </p:to>
                                    </p:set>
                                  </p:childTnLst>
                                  <p:subTnLst>
                                    <p:animClr>
                                      <p:cBhvr override="childStyle">
                                        <p:cTn dur="1" fill="hold" display="0" masterRel="nextClick" afterEffect="1"/>
                                        <p:tgtEl>
                                          <p:spTgt spid="22630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6306">
                                            <p:txEl>
                                              <p:pRg st="1" end="1"/>
                                            </p:txEl>
                                          </p:spTgt>
                                        </p:tgtEl>
                                        <p:attrNameLst>
                                          <p:attrName>style.visibility</p:attrName>
                                        </p:attrNameLst>
                                      </p:cBhvr>
                                      <p:to>
                                        <p:strVal val="visible"/>
                                      </p:to>
                                    </p:set>
                                  </p:childTnLst>
                                  <p:subTnLst>
                                    <p:animClr>
                                      <p:cBhvr override="childStyle">
                                        <p:cTn dur="1" fill="hold" display="0" masterRel="nextClick" afterEffect="1"/>
                                        <p:tgtEl>
                                          <p:spTgt spid="22630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6306">
                                            <p:txEl>
                                              <p:pRg st="2" end="2"/>
                                            </p:txEl>
                                          </p:spTgt>
                                        </p:tgtEl>
                                        <p:attrNameLst>
                                          <p:attrName>style.visibility</p:attrName>
                                        </p:attrNameLst>
                                      </p:cBhvr>
                                      <p:to>
                                        <p:strVal val="visible"/>
                                      </p:to>
                                    </p:set>
                                  </p:childTnLst>
                                  <p:subTnLst>
                                    <p:animClr>
                                      <p:cBhvr override="childStyle">
                                        <p:cTn dur="1" fill="hold" display="0" masterRel="nextClick" afterEffect="1"/>
                                        <p:tgtEl>
                                          <p:spTgt spid="226306">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6306">
                                            <p:txEl>
                                              <p:pRg st="3" end="3"/>
                                            </p:txEl>
                                          </p:spTgt>
                                        </p:tgtEl>
                                        <p:attrNameLst>
                                          <p:attrName>style.visibility</p:attrName>
                                        </p:attrNameLst>
                                      </p:cBhvr>
                                      <p:to>
                                        <p:strVal val="visible"/>
                                      </p:to>
                                    </p:set>
                                  </p:childTnLst>
                                  <p:subTnLst>
                                    <p:animClr>
                                      <p:cBhvr override="childStyle">
                                        <p:cTn dur="1" fill="hold" display="0" masterRel="nextClick" afterEffect="1"/>
                                        <p:tgtEl>
                                          <p:spTgt spid="226306">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6306">
                                            <p:txEl>
                                              <p:pRg st="4" end="4"/>
                                            </p:txEl>
                                          </p:spTgt>
                                        </p:tgtEl>
                                        <p:attrNameLst>
                                          <p:attrName>style.visibility</p:attrName>
                                        </p:attrNameLst>
                                      </p:cBhvr>
                                      <p:to>
                                        <p:strVal val="visible"/>
                                      </p:to>
                                    </p:set>
                                  </p:childTnLst>
                                  <p:subTnLst>
                                    <p:animClr>
                                      <p:cBhvr override="childStyle">
                                        <p:cTn dur="1" fill="hold" display="0" masterRel="nextClick" afterEffect="1"/>
                                        <p:tgtEl>
                                          <p:spTgt spid="22630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build="p" bldLvl="2"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AutoShap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The functionalist perspective</a:t>
            </a:r>
          </a:p>
        </p:txBody>
      </p:sp>
      <p:sp>
        <p:nvSpPr>
          <p:cNvPr id="73731" name="Rectangle 3"/>
          <p:cNvSpPr>
            <a:spLocks noGrp="1" noChangeArrowheads="1"/>
          </p:cNvSpPr>
          <p:nvPr>
            <p:ph idx="1"/>
          </p:nvPr>
        </p:nvSpPr>
        <p:spPr>
          <a:xfrm>
            <a:off x="503238" y="530225"/>
            <a:ext cx="8183562" cy="4187825"/>
          </a:xfrm>
        </p:spPr>
        <p:txBody>
          <a:bodyPr/>
          <a:lstStyle/>
          <a:p>
            <a:pPr eaLnBrk="1" hangingPunct="1"/>
            <a:r>
              <a:rPr lang="en-US" smtClean="0"/>
              <a:t>Dysfunctions of religion </a:t>
            </a:r>
          </a:p>
          <a:p>
            <a:pPr lvl="1" eaLnBrk="1" hangingPunct="1"/>
            <a:r>
              <a:rPr lang="en-US" smtClean="0"/>
              <a:t>Religious persecution </a:t>
            </a:r>
          </a:p>
          <a:p>
            <a:pPr lvl="1" eaLnBrk="1" hangingPunct="1"/>
            <a:r>
              <a:rPr lang="en-US" smtClean="0"/>
              <a:t>War and terrorism </a:t>
            </a:r>
          </a:p>
        </p:txBody>
      </p:sp>
      <p:sp>
        <p:nvSpPr>
          <p:cNvPr id="159746" name="Slide Number Placeholder 5"/>
          <p:cNvSpPr>
            <a:spLocks noGrp="1"/>
          </p:cNvSpPr>
          <p:nvPr>
            <p:ph type="sldNum" sz="quarter" idx="12"/>
          </p:nvPr>
        </p:nvSpPr>
        <p:spPr/>
        <p:txBody>
          <a:bodyPr/>
          <a:lstStyle/>
          <a:p>
            <a:pPr>
              <a:defRPr/>
            </a:pPr>
            <a:fld id="{CC621370-7B4E-4999-9031-1D580830EE7E}" type="slidenum">
              <a:rPr lang="en-US"/>
              <a:pPr>
                <a:defRPr/>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body" sz="half" idx="1"/>
          </p:nvPr>
        </p:nvSpPr>
        <p:spPr>
          <a:xfrm>
            <a:off x="1066800" y="2057400"/>
            <a:ext cx="8077200" cy="4572000"/>
          </a:xfrm>
          <a:noFill/>
          <a:ln/>
        </p:spPr>
        <p:txBody>
          <a:bodyPr/>
          <a:lstStyle/>
          <a:p>
            <a:pPr>
              <a:lnSpc>
                <a:spcPct val="180000"/>
              </a:lnSpc>
            </a:pPr>
            <a:r>
              <a:rPr lang="en-US" sz="2800">
                <a:cs typeface="Times New Roman" pitchFamily="18" charset="0"/>
              </a:rPr>
              <a:t>Believe They are Under Attack</a:t>
            </a:r>
          </a:p>
          <a:p>
            <a:pPr>
              <a:lnSpc>
                <a:spcPct val="180000"/>
              </a:lnSpc>
            </a:pPr>
            <a:r>
              <a:rPr lang="en-US" sz="2800">
                <a:cs typeface="Times New Roman" pitchFamily="18" charset="0"/>
              </a:rPr>
              <a:t>Convinced God wants Action</a:t>
            </a:r>
          </a:p>
          <a:p>
            <a:pPr>
              <a:lnSpc>
                <a:spcPct val="180000"/>
              </a:lnSpc>
            </a:pPr>
            <a:r>
              <a:rPr lang="en-US" sz="2800">
                <a:cs typeface="Times New Roman" pitchFamily="18" charset="0"/>
              </a:rPr>
              <a:t>Believe Violence will Resolve Issue</a:t>
            </a:r>
          </a:p>
          <a:p>
            <a:pPr>
              <a:lnSpc>
                <a:spcPct val="180000"/>
              </a:lnSpc>
            </a:pPr>
            <a:r>
              <a:rPr lang="en-US" sz="2800">
                <a:cs typeface="Times New Roman" pitchFamily="18" charset="0"/>
              </a:rPr>
              <a:t>Convinced God has Chosen Them</a:t>
            </a:r>
          </a:p>
          <a:p>
            <a:pPr>
              <a:lnSpc>
                <a:spcPct val="180000"/>
              </a:lnSpc>
            </a:pPr>
            <a:r>
              <a:rPr lang="en-US" sz="2800">
                <a:cs typeface="Times New Roman" pitchFamily="18" charset="0"/>
              </a:rPr>
              <a:t>Perspective Nurtured by Community</a:t>
            </a:r>
          </a:p>
        </p:txBody>
      </p:sp>
      <p:sp>
        <p:nvSpPr>
          <p:cNvPr id="354307" name="Text Box 3"/>
          <p:cNvSpPr txBox="1">
            <a:spLocks noChangeArrowheads="1"/>
          </p:cNvSpPr>
          <p:nvPr/>
        </p:nvSpPr>
        <p:spPr bwMode="auto">
          <a:xfrm>
            <a:off x="990600" y="0"/>
            <a:ext cx="7848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Dysfunctions of Religion </a:t>
            </a:r>
            <a:r>
              <a:rPr lang="en-US" sz="4000">
                <a:solidFill>
                  <a:srgbClr val="035532"/>
                </a:solidFill>
                <a:effectLst>
                  <a:outerShdw blurRad="38100" dist="38100" dir="2700000" algn="tl">
                    <a:srgbClr val="C0C0C0"/>
                  </a:outerShdw>
                </a:effectLst>
                <a:cs typeface="Times New Roman" pitchFamily="18" charset="0"/>
              </a:rPr>
              <a:t>Terrorists and the Mind of God</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4306">
                                            <p:txEl>
                                              <p:pRg st="0" end="0"/>
                                            </p:txEl>
                                          </p:spTgt>
                                        </p:tgtEl>
                                        <p:attrNameLst>
                                          <p:attrName>style.visibility</p:attrName>
                                        </p:attrNameLst>
                                      </p:cBhvr>
                                      <p:to>
                                        <p:strVal val="visible"/>
                                      </p:to>
                                    </p:set>
                                  </p:childTnLst>
                                  <p:subTnLst>
                                    <p:animClr>
                                      <p:cBhvr override="childStyle">
                                        <p:cTn dur="1" fill="hold" display="0" masterRel="nextClick" afterEffect="1"/>
                                        <p:tgtEl>
                                          <p:spTgt spid="35430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4306">
                                            <p:txEl>
                                              <p:pRg st="1" end="1"/>
                                            </p:txEl>
                                          </p:spTgt>
                                        </p:tgtEl>
                                        <p:attrNameLst>
                                          <p:attrName>style.visibility</p:attrName>
                                        </p:attrNameLst>
                                      </p:cBhvr>
                                      <p:to>
                                        <p:strVal val="visible"/>
                                      </p:to>
                                    </p:set>
                                  </p:childTnLst>
                                  <p:subTnLst>
                                    <p:animClr>
                                      <p:cBhvr override="childStyle">
                                        <p:cTn dur="1" fill="hold" display="0" masterRel="nextClick" afterEffect="1"/>
                                        <p:tgtEl>
                                          <p:spTgt spid="354306">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4306">
                                            <p:txEl>
                                              <p:pRg st="2" end="2"/>
                                            </p:txEl>
                                          </p:spTgt>
                                        </p:tgtEl>
                                        <p:attrNameLst>
                                          <p:attrName>style.visibility</p:attrName>
                                        </p:attrNameLst>
                                      </p:cBhvr>
                                      <p:to>
                                        <p:strVal val="visible"/>
                                      </p:to>
                                    </p:set>
                                  </p:childTnLst>
                                  <p:subTnLst>
                                    <p:animClr>
                                      <p:cBhvr override="childStyle">
                                        <p:cTn dur="1" fill="hold" display="0" masterRel="nextClick" afterEffect="1"/>
                                        <p:tgtEl>
                                          <p:spTgt spid="354306">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4306">
                                            <p:txEl>
                                              <p:pRg st="3" end="3"/>
                                            </p:txEl>
                                          </p:spTgt>
                                        </p:tgtEl>
                                        <p:attrNameLst>
                                          <p:attrName>style.visibility</p:attrName>
                                        </p:attrNameLst>
                                      </p:cBhvr>
                                      <p:to>
                                        <p:strVal val="visible"/>
                                      </p:to>
                                    </p:set>
                                  </p:childTnLst>
                                  <p:subTnLst>
                                    <p:animClr>
                                      <p:cBhvr override="childStyle">
                                        <p:cTn dur="1" fill="hold" display="0" masterRel="nextClick" afterEffect="1"/>
                                        <p:tgtEl>
                                          <p:spTgt spid="354306">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4306">
                                            <p:txEl>
                                              <p:pRg st="4" end="4"/>
                                            </p:txEl>
                                          </p:spTgt>
                                        </p:tgtEl>
                                        <p:attrNameLst>
                                          <p:attrName>style.visibility</p:attrName>
                                        </p:attrNameLst>
                                      </p:cBhvr>
                                      <p:to>
                                        <p:strVal val="visible"/>
                                      </p:to>
                                    </p:set>
                                  </p:childTnLst>
                                  <p:subTnLst>
                                    <p:animClr>
                                      <p:cBhvr override="childStyle">
                                        <p:cTn dur="1" fill="hold" display="0" masterRel="nextClick" afterEffect="1"/>
                                        <p:tgtEl>
                                          <p:spTgt spid="35430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bldLvl="2"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body" sz="half" idx="1"/>
          </p:nvPr>
        </p:nvSpPr>
        <p:spPr>
          <a:xfrm>
            <a:off x="1066800" y="2057400"/>
            <a:ext cx="8077200" cy="4419600"/>
          </a:xfrm>
        </p:spPr>
        <p:txBody>
          <a:bodyPr lIns="92075" tIns="46038" rIns="92075" bIns="46038"/>
          <a:lstStyle/>
          <a:p>
            <a:pPr marL="454025" indent="-454025">
              <a:lnSpc>
                <a:spcPct val="140000"/>
              </a:lnSpc>
              <a:buClr>
                <a:srgbClr val="FFCC00"/>
              </a:buClr>
            </a:pPr>
            <a:r>
              <a:rPr lang="en-US" smtClean="0"/>
              <a:t>Religious Symbols</a:t>
            </a:r>
          </a:p>
          <a:p>
            <a:pPr marL="454025" indent="-454025">
              <a:lnSpc>
                <a:spcPct val="140000"/>
              </a:lnSpc>
              <a:buClr>
                <a:srgbClr val="FFCC00"/>
              </a:buClr>
            </a:pPr>
            <a:r>
              <a:rPr lang="en-US" smtClean="0"/>
              <a:t>Rituals</a:t>
            </a:r>
          </a:p>
          <a:p>
            <a:pPr marL="454025" indent="-454025">
              <a:lnSpc>
                <a:spcPct val="140000"/>
              </a:lnSpc>
              <a:buClr>
                <a:srgbClr val="FFCC00"/>
              </a:buClr>
            </a:pPr>
            <a:r>
              <a:rPr lang="en-US" smtClean="0"/>
              <a:t>Beliefs</a:t>
            </a:r>
          </a:p>
          <a:p>
            <a:pPr marL="454025" indent="-454025">
              <a:lnSpc>
                <a:spcPct val="140000"/>
              </a:lnSpc>
              <a:buClr>
                <a:srgbClr val="FFCC00"/>
              </a:buClr>
            </a:pPr>
            <a:r>
              <a:rPr lang="en-US" smtClean="0"/>
              <a:t>Religious Experience</a:t>
            </a:r>
          </a:p>
          <a:p>
            <a:pPr marL="454025" indent="-454025">
              <a:lnSpc>
                <a:spcPct val="140000"/>
              </a:lnSpc>
              <a:buClr>
                <a:srgbClr val="FFCC00"/>
              </a:buClr>
            </a:pPr>
            <a:r>
              <a:rPr lang="en-US" smtClean="0"/>
              <a:t>Community</a:t>
            </a:r>
            <a:endParaRPr lang="en-US" sz="2000" smtClean="0"/>
          </a:p>
        </p:txBody>
      </p:sp>
      <p:sp>
        <p:nvSpPr>
          <p:cNvPr id="4" name="Footer Placeholder 4"/>
          <p:cNvSpPr>
            <a:spLocks noGrp="1"/>
          </p:cNvSpPr>
          <p:nvPr>
            <p:ph type="ftr" sz="quarter" idx="10"/>
          </p:nvPr>
        </p:nvSpPr>
        <p:spPr/>
        <p:txBody>
          <a:bodyPr/>
          <a:lstStyle/>
          <a:p>
            <a:pPr>
              <a:defRPr/>
            </a:pPr>
            <a:r>
              <a:rPr lang="en-US"/>
              <a:t>Copyright © Allyn &amp; Bacon 2007</a:t>
            </a:r>
          </a:p>
        </p:txBody>
      </p:sp>
      <p:sp>
        <p:nvSpPr>
          <p:cNvPr id="5" name="Slide Number Placeholder 5"/>
          <p:cNvSpPr>
            <a:spLocks noGrp="1"/>
          </p:cNvSpPr>
          <p:nvPr>
            <p:ph type="sldNum" sz="quarter" idx="11"/>
          </p:nvPr>
        </p:nvSpPr>
        <p:spPr/>
        <p:txBody>
          <a:bodyPr/>
          <a:lstStyle/>
          <a:p>
            <a:pPr>
              <a:defRPr/>
            </a:pPr>
            <a:fld id="{A9F64243-5F86-41F6-B047-7C2781E0DCBE}" type="slidenum">
              <a:rPr lang="en-US"/>
              <a:pPr>
                <a:defRPr/>
              </a:pPr>
              <a:t>129</a:t>
            </a:fld>
            <a:endParaRPr lang="en-US"/>
          </a:p>
        </p:txBody>
      </p:sp>
      <p:sp>
        <p:nvSpPr>
          <p:cNvPr id="230403" name="Text Box 3"/>
          <p:cNvSpPr txBox="1">
            <a:spLocks noChangeArrowheads="1"/>
          </p:cNvSpPr>
          <p:nvPr/>
        </p:nvSpPr>
        <p:spPr bwMode="auto">
          <a:xfrm>
            <a:off x="1066800" y="882650"/>
            <a:ext cx="7924800" cy="1174750"/>
          </a:xfrm>
          <a:prstGeom prst="rect">
            <a:avLst/>
          </a:prstGeom>
          <a:noFill/>
          <a:ln w="9525">
            <a:noFill/>
            <a:miter lim="800000"/>
            <a:headEnd type="none" w="sm" len="sm"/>
            <a:tailEnd type="none" w="sm" len="sm"/>
          </a:ln>
          <a:effectLst>
            <a:outerShdw dist="35921" dir="2700000" algn="ctr" rotWithShape="0">
              <a:schemeClr val="hlink">
                <a:alpha val="50000"/>
              </a:schemeClr>
            </a:outerShdw>
          </a:effectLst>
        </p:spPr>
        <p:txBody>
          <a:bodyPr lIns="92075" tIns="46038" rIns="92075" bIns="46038" anchor="ctr"/>
          <a:lstStyle/>
          <a:p>
            <a:pPr>
              <a:defRPr/>
            </a:pPr>
            <a:r>
              <a:rPr lang="en-US" sz="4400">
                <a:solidFill>
                  <a:srgbClr val="000099"/>
                </a:solidFill>
              </a:rPr>
              <a:t>Symbolic Interactionist Perspective</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0402">
                                            <p:txEl>
                                              <p:pRg st="0" end="0"/>
                                            </p:txEl>
                                          </p:spTgt>
                                        </p:tgtEl>
                                        <p:attrNameLst>
                                          <p:attrName>style.visibility</p:attrName>
                                        </p:attrNameLst>
                                      </p:cBhvr>
                                      <p:to>
                                        <p:strVal val="visible"/>
                                      </p:to>
                                    </p:set>
                                  </p:childTnLst>
                                  <p:subTnLst>
                                    <p:animClr>
                                      <p:cBhvr override="childStyle">
                                        <p:cTn dur="1" fill="hold" display="0" masterRel="nextClick" afterEffect="1"/>
                                        <p:tgtEl>
                                          <p:spTgt spid="230402">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0402">
                                            <p:txEl>
                                              <p:pRg st="1" end="1"/>
                                            </p:txEl>
                                          </p:spTgt>
                                        </p:tgtEl>
                                        <p:attrNameLst>
                                          <p:attrName>style.visibility</p:attrName>
                                        </p:attrNameLst>
                                      </p:cBhvr>
                                      <p:to>
                                        <p:strVal val="visible"/>
                                      </p:to>
                                    </p:set>
                                  </p:childTnLst>
                                  <p:subTnLst>
                                    <p:animClr>
                                      <p:cBhvr override="childStyle">
                                        <p:cTn dur="1" fill="hold" display="0" masterRel="nextClick" afterEffect="1"/>
                                        <p:tgtEl>
                                          <p:spTgt spid="230402">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0402">
                                            <p:txEl>
                                              <p:pRg st="2" end="2"/>
                                            </p:txEl>
                                          </p:spTgt>
                                        </p:tgtEl>
                                        <p:attrNameLst>
                                          <p:attrName>style.visibility</p:attrName>
                                        </p:attrNameLst>
                                      </p:cBhvr>
                                      <p:to>
                                        <p:strVal val="visible"/>
                                      </p:to>
                                    </p:set>
                                  </p:childTnLst>
                                  <p:subTnLst>
                                    <p:animClr>
                                      <p:cBhvr override="childStyle">
                                        <p:cTn dur="1" fill="hold" display="0" masterRel="nextClick" afterEffect="1"/>
                                        <p:tgtEl>
                                          <p:spTgt spid="230402">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0402">
                                            <p:txEl>
                                              <p:pRg st="3" end="3"/>
                                            </p:txEl>
                                          </p:spTgt>
                                        </p:tgtEl>
                                        <p:attrNameLst>
                                          <p:attrName>style.visibility</p:attrName>
                                        </p:attrNameLst>
                                      </p:cBhvr>
                                      <p:to>
                                        <p:strVal val="visible"/>
                                      </p:to>
                                    </p:set>
                                  </p:childTnLst>
                                  <p:subTnLst>
                                    <p:animClr>
                                      <p:cBhvr override="childStyle">
                                        <p:cTn dur="1" fill="hold" display="0" masterRel="nextClick" afterEffect="1"/>
                                        <p:tgtEl>
                                          <p:spTgt spid="230402">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0402">
                                            <p:txEl>
                                              <p:pRg st="4" end="4"/>
                                            </p:txEl>
                                          </p:spTgt>
                                        </p:tgtEl>
                                        <p:attrNameLst>
                                          <p:attrName>style.visibility</p:attrName>
                                        </p:attrNameLst>
                                      </p:cBhvr>
                                      <p:to>
                                        <p:strVal val="visible"/>
                                      </p:to>
                                    </p:set>
                                  </p:childTnLst>
                                  <p:subTnLst>
                                    <p:animClr>
                                      <p:cBhvr override="childStyle">
                                        <p:cTn dur="1" fill="hold" display="0" masterRel="nextClick" afterEffect="1"/>
                                        <p:tgtEl>
                                          <p:spTgt spid="230402">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smtClean="0"/>
              <a:t>Sex Slavery </a:t>
            </a:r>
          </a:p>
        </p:txBody>
      </p:sp>
      <p:sp>
        <p:nvSpPr>
          <p:cNvPr id="78851" name="Rectangle 3"/>
          <p:cNvSpPr>
            <a:spLocks noGrp="1" noChangeArrowheads="1"/>
          </p:cNvSpPr>
          <p:nvPr>
            <p:ph idx="1"/>
          </p:nvPr>
        </p:nvSpPr>
        <p:spPr/>
        <p:txBody>
          <a:bodyPr/>
          <a:lstStyle/>
          <a:p>
            <a:pPr eaLnBrk="1" hangingPunct="1"/>
            <a:r>
              <a:rPr lang="en-US" smtClean="0"/>
              <a:t>Most common form of Labor in South Asia </a:t>
            </a:r>
          </a:p>
          <a:p>
            <a:pPr lvl="1" eaLnBrk="1" hangingPunct="1"/>
            <a:r>
              <a:rPr lang="en-US" smtClean="0"/>
              <a:t>Some girls are forced into prostitution by their husbands, fathers, and brothers to pay family debts</a:t>
            </a:r>
          </a:p>
          <a:p>
            <a:pPr lvl="1" eaLnBrk="1" hangingPunct="1"/>
            <a:endParaRPr lang="en-US" smtClean="0"/>
          </a:p>
          <a:p>
            <a:pPr lvl="1" eaLnBrk="1" hangingPunct="1"/>
            <a:r>
              <a:rPr lang="en-US" smtClean="0"/>
              <a:t>Other girls are lured by offers of good jobs and then forced to work in brothels  under the threat of violence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a:xfrm>
            <a:off x="503238" y="4983163"/>
            <a:ext cx="8183562" cy="1052512"/>
          </a:xfrm>
        </p:spPr>
        <p:txBody>
          <a:bodyPr>
            <a:normAutofit/>
          </a:bodyPr>
          <a:lstStyle/>
          <a:p>
            <a:pPr eaLnBrk="1" fontAlgn="auto" hangingPunct="1">
              <a:spcAft>
                <a:spcPts val="0"/>
              </a:spcAft>
              <a:defRPr/>
            </a:pPr>
            <a:r>
              <a:rPr lang="en-US" sz="3800" smtClean="0">
                <a:solidFill>
                  <a:schemeClr val="accent1">
                    <a:tint val="88000"/>
                    <a:satMod val="150000"/>
                  </a:schemeClr>
                </a:solidFill>
              </a:rPr>
              <a:t>Symbolicinteractionist perspective </a:t>
            </a:r>
          </a:p>
        </p:txBody>
      </p:sp>
      <p:sp>
        <p:nvSpPr>
          <p:cNvPr id="75779" name="Rectangle 3"/>
          <p:cNvSpPr>
            <a:spLocks noGrp="1" noChangeArrowheads="1"/>
          </p:cNvSpPr>
          <p:nvPr>
            <p:ph idx="1"/>
          </p:nvPr>
        </p:nvSpPr>
        <p:spPr>
          <a:xfrm>
            <a:off x="503238" y="530225"/>
            <a:ext cx="8183562" cy="4187825"/>
          </a:xfrm>
        </p:spPr>
        <p:txBody>
          <a:bodyPr/>
          <a:lstStyle/>
          <a:p>
            <a:pPr eaLnBrk="1" hangingPunct="1"/>
            <a:r>
              <a:rPr lang="en-US" smtClean="0"/>
              <a:t>Religions use symbols to provide identity and social solidarity for members</a:t>
            </a:r>
          </a:p>
          <a:p>
            <a:pPr eaLnBrk="1" hangingPunct="1"/>
            <a:endParaRPr lang="en-US" smtClean="0"/>
          </a:p>
          <a:p>
            <a:pPr lvl="1" eaLnBrk="1" hangingPunct="1"/>
            <a:r>
              <a:rPr lang="en-US" smtClean="0"/>
              <a:t>Sacred symbols evoking awe and reverence</a:t>
            </a:r>
          </a:p>
          <a:p>
            <a:pPr lvl="1" eaLnBrk="1" hangingPunct="1"/>
            <a:r>
              <a:rPr lang="en-US" smtClean="0"/>
              <a:t> </a:t>
            </a:r>
          </a:p>
          <a:p>
            <a:pPr lvl="1" eaLnBrk="1" hangingPunct="1"/>
            <a:r>
              <a:rPr lang="en-US" smtClean="0"/>
              <a:t>These symbols become a condensed way of communicating with others </a:t>
            </a:r>
          </a:p>
        </p:txBody>
      </p:sp>
      <p:sp>
        <p:nvSpPr>
          <p:cNvPr id="160770" name="Slide Number Placeholder 5"/>
          <p:cNvSpPr>
            <a:spLocks noGrp="1"/>
          </p:cNvSpPr>
          <p:nvPr>
            <p:ph type="sldNum" sz="quarter" idx="12"/>
          </p:nvPr>
        </p:nvSpPr>
        <p:spPr/>
        <p:txBody>
          <a:bodyPr/>
          <a:lstStyle/>
          <a:p>
            <a:pPr>
              <a:defRPr/>
            </a:pPr>
            <a:fld id="{A1C54E98-93BC-4EE5-A201-F8623835C05C}" type="slidenum">
              <a:rPr lang="en-US"/>
              <a:pPr>
                <a:defRPr/>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sz="4000" smtClean="0">
                <a:solidFill>
                  <a:schemeClr val="accent1">
                    <a:tint val="88000"/>
                    <a:satMod val="150000"/>
                  </a:schemeClr>
                </a:solidFill>
              </a:rPr>
              <a:t>Symbolic interaction  </a:t>
            </a:r>
            <a:br>
              <a:rPr lang="en-US" sz="4000" smtClean="0">
                <a:solidFill>
                  <a:schemeClr val="accent1">
                    <a:tint val="88000"/>
                    <a:satMod val="150000"/>
                  </a:schemeClr>
                </a:solidFill>
              </a:rPr>
            </a:br>
            <a:r>
              <a:rPr lang="en-US" sz="4000" smtClean="0">
                <a:solidFill>
                  <a:schemeClr val="accent1">
                    <a:tint val="88000"/>
                    <a:satMod val="150000"/>
                  </a:schemeClr>
                </a:solidFill>
              </a:rPr>
              <a:t>Rituals and beliefs </a:t>
            </a:r>
          </a:p>
        </p:txBody>
      </p:sp>
      <p:sp>
        <p:nvSpPr>
          <p:cNvPr id="76803" name="Rectangle 3"/>
          <p:cNvSpPr>
            <a:spLocks noGrp="1" noChangeArrowheads="1"/>
          </p:cNvSpPr>
          <p:nvPr>
            <p:ph idx="1"/>
          </p:nvPr>
        </p:nvSpPr>
        <p:spPr>
          <a:xfrm>
            <a:off x="503238" y="530225"/>
            <a:ext cx="8183562" cy="4187825"/>
          </a:xfrm>
        </p:spPr>
        <p:txBody>
          <a:bodyPr/>
          <a:lstStyle/>
          <a:p>
            <a:pPr eaLnBrk="1" hangingPunct="1"/>
            <a:endParaRPr lang="en-US" smtClean="0"/>
          </a:p>
          <a:p>
            <a:pPr eaLnBrk="1" hangingPunct="1"/>
            <a:r>
              <a:rPr lang="en-US" smtClean="0"/>
              <a:t>Ceremonies or repetitive practices helping unite people by creating a closeness with one another</a:t>
            </a:r>
          </a:p>
          <a:p>
            <a:pPr eaLnBrk="1" hangingPunct="1"/>
            <a:endParaRPr lang="en-US" smtClean="0"/>
          </a:p>
          <a:p>
            <a:pPr eaLnBrk="1" hangingPunct="1"/>
            <a:r>
              <a:rPr lang="en-US" smtClean="0"/>
              <a:t>A belief may be vague or specific (its our values and our picture of the world)</a:t>
            </a:r>
          </a:p>
        </p:txBody>
      </p:sp>
      <p:sp>
        <p:nvSpPr>
          <p:cNvPr id="5" name="Slide Number Placeholder 5"/>
          <p:cNvSpPr>
            <a:spLocks noGrp="1"/>
          </p:cNvSpPr>
          <p:nvPr>
            <p:ph type="sldNum" sz="quarter" idx="12"/>
          </p:nvPr>
        </p:nvSpPr>
        <p:spPr/>
        <p:txBody>
          <a:bodyPr/>
          <a:lstStyle/>
          <a:p>
            <a:pPr>
              <a:defRPr/>
            </a:pPr>
            <a:fld id="{59DB0496-9634-4B39-A023-ED5D90A08040}" type="slidenum">
              <a:rPr lang="en-US"/>
              <a:pPr>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sz="3800" smtClean="0">
                <a:solidFill>
                  <a:schemeClr val="accent1">
                    <a:tint val="88000"/>
                    <a:satMod val="150000"/>
                  </a:schemeClr>
                </a:solidFill>
              </a:rPr>
              <a:t>Symbolic interaction</a:t>
            </a:r>
            <a:br>
              <a:rPr lang="en-US" sz="3800" smtClean="0">
                <a:solidFill>
                  <a:schemeClr val="accent1">
                    <a:tint val="88000"/>
                    <a:satMod val="150000"/>
                  </a:schemeClr>
                </a:solidFill>
              </a:rPr>
            </a:br>
            <a:r>
              <a:rPr lang="en-US" sz="3800" smtClean="0">
                <a:solidFill>
                  <a:schemeClr val="accent1">
                    <a:tint val="88000"/>
                    <a:satMod val="150000"/>
                  </a:schemeClr>
                </a:solidFill>
              </a:rPr>
              <a:t>shared meanings </a:t>
            </a:r>
          </a:p>
        </p:txBody>
      </p:sp>
      <p:sp>
        <p:nvSpPr>
          <p:cNvPr id="77827" name="Rectangle 3"/>
          <p:cNvSpPr>
            <a:spLocks noGrp="1" noChangeArrowheads="1"/>
          </p:cNvSpPr>
          <p:nvPr>
            <p:ph idx="1"/>
          </p:nvPr>
        </p:nvSpPr>
        <p:spPr>
          <a:xfrm>
            <a:off x="503238" y="530225"/>
            <a:ext cx="8183562" cy="4187825"/>
          </a:xfrm>
        </p:spPr>
        <p:txBody>
          <a:bodyPr/>
          <a:lstStyle/>
          <a:p>
            <a:pPr eaLnBrk="1" hangingPunct="1"/>
            <a:endParaRPr lang="en-US" smtClean="0"/>
          </a:p>
          <a:p>
            <a:pPr eaLnBrk="1" hangingPunct="1"/>
            <a:r>
              <a:rPr lang="en-US" smtClean="0"/>
              <a:t>It provides the basis for mutual identity and establishes norms that govern the behavior of members</a:t>
            </a:r>
          </a:p>
          <a:p>
            <a:pPr eaLnBrk="1" hangingPunct="1"/>
            <a:endParaRPr lang="en-US" smtClean="0"/>
          </a:p>
          <a:p>
            <a:pPr eaLnBrk="1" hangingPunct="1"/>
            <a:r>
              <a:rPr lang="en-US" smtClean="0"/>
              <a:t>Not only are members bound together by shared beliefs and rituals, but they are also separated from those who do not share their world </a:t>
            </a:r>
          </a:p>
        </p:txBody>
      </p:sp>
      <p:sp>
        <p:nvSpPr>
          <p:cNvPr id="5" name="Slide Number Placeholder 5"/>
          <p:cNvSpPr>
            <a:spLocks noGrp="1"/>
          </p:cNvSpPr>
          <p:nvPr>
            <p:ph type="sldNum" sz="quarter" idx="12"/>
          </p:nvPr>
        </p:nvSpPr>
        <p:spPr/>
        <p:txBody>
          <a:bodyPr/>
          <a:lstStyle/>
          <a:p>
            <a:pPr>
              <a:defRPr/>
            </a:pPr>
            <a:fld id="{6D22A299-6F84-439D-8D12-55EF3952BEAA}" type="slidenum">
              <a:rPr lang="en-US" altLang="en-US"/>
              <a:pPr>
                <a:defRPr/>
              </a:pPr>
              <a:t>132</a:t>
            </a:fld>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Conflict perspective </a:t>
            </a:r>
          </a:p>
        </p:txBody>
      </p:sp>
      <p:sp>
        <p:nvSpPr>
          <p:cNvPr id="78851" name="Rectangle 3"/>
          <p:cNvSpPr>
            <a:spLocks noGrp="1" noChangeArrowheads="1"/>
          </p:cNvSpPr>
          <p:nvPr>
            <p:ph idx="1"/>
          </p:nvPr>
        </p:nvSpPr>
        <p:spPr>
          <a:xfrm>
            <a:off x="503238" y="530225"/>
            <a:ext cx="8183562" cy="4187825"/>
          </a:xfrm>
        </p:spPr>
        <p:txBody>
          <a:bodyPr/>
          <a:lstStyle/>
          <a:p>
            <a:pPr eaLnBrk="1" hangingPunct="1"/>
            <a:r>
              <a:rPr lang="en-US" smtClean="0"/>
              <a:t>Marx’s Opium of the people; Marx was an Atheist </a:t>
            </a:r>
          </a:p>
          <a:p>
            <a:pPr lvl="1" eaLnBrk="1" hangingPunct="1"/>
            <a:r>
              <a:rPr lang="en-US" smtClean="0"/>
              <a:t>He believed that oppressed workers escaped into their religion </a:t>
            </a:r>
          </a:p>
          <a:p>
            <a:pPr lvl="1" eaLnBrk="1" hangingPunct="1"/>
            <a:endParaRPr lang="en-US" smtClean="0"/>
          </a:p>
          <a:p>
            <a:pPr eaLnBrk="1" hangingPunct="1"/>
            <a:r>
              <a:rPr lang="en-US" smtClean="0"/>
              <a:t>Legitimization of social inequalities </a:t>
            </a:r>
          </a:p>
          <a:p>
            <a:pPr lvl="1" eaLnBrk="1" hangingPunct="1"/>
            <a:r>
              <a:rPr lang="en-US" smtClean="0"/>
              <a:t>Thoughts of future happiness would reduce the oppressed workers from rebeling </a:t>
            </a:r>
          </a:p>
        </p:txBody>
      </p:sp>
      <p:sp>
        <p:nvSpPr>
          <p:cNvPr id="163842" name="Slide Number Placeholder 5"/>
          <p:cNvSpPr>
            <a:spLocks noGrp="1"/>
          </p:cNvSpPr>
          <p:nvPr>
            <p:ph type="sldNum" sz="quarter" idx="12"/>
          </p:nvPr>
        </p:nvSpPr>
        <p:spPr/>
        <p:txBody>
          <a:bodyPr/>
          <a:lstStyle/>
          <a:p>
            <a:pPr>
              <a:defRPr/>
            </a:pPr>
            <a:fld id="{8A52EA8E-02F7-41C7-B593-989FEA3BA02D}" type="slidenum">
              <a:rPr lang="en-US"/>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a:xfrm>
            <a:off x="503238" y="4983163"/>
            <a:ext cx="8183562" cy="1052512"/>
          </a:xfrm>
        </p:spPr>
        <p:txBody>
          <a:bodyPr>
            <a:normAutofit fontScale="90000"/>
          </a:bodyPr>
          <a:lstStyle/>
          <a:p>
            <a:pPr eaLnBrk="1" fontAlgn="auto" hangingPunct="1">
              <a:spcAft>
                <a:spcPts val="0"/>
              </a:spcAft>
              <a:defRPr/>
            </a:pPr>
            <a:r>
              <a:rPr lang="en-US" smtClean="0">
                <a:solidFill>
                  <a:schemeClr val="accent1">
                    <a:tint val="88000"/>
                    <a:satMod val="150000"/>
                  </a:schemeClr>
                </a:solidFill>
              </a:rPr>
              <a:t>Religion and the Spirit of Capitalism</a:t>
            </a:r>
            <a:r>
              <a:rPr lang="en-US" sz="4000" smtClean="0">
                <a:solidFill>
                  <a:schemeClr val="accent1">
                    <a:tint val="88000"/>
                    <a:satMod val="150000"/>
                  </a:schemeClr>
                </a:solidFill>
              </a:rPr>
              <a:t> </a:t>
            </a:r>
          </a:p>
        </p:txBody>
      </p:sp>
      <p:sp>
        <p:nvSpPr>
          <p:cNvPr id="79875" name="Rectangle 3"/>
          <p:cNvSpPr>
            <a:spLocks noGrp="1" noChangeArrowheads="1"/>
          </p:cNvSpPr>
          <p:nvPr>
            <p:ph idx="1"/>
          </p:nvPr>
        </p:nvSpPr>
        <p:spPr>
          <a:xfrm>
            <a:off x="503238" y="530225"/>
            <a:ext cx="8183562" cy="4187825"/>
          </a:xfrm>
        </p:spPr>
        <p:txBody>
          <a:bodyPr/>
          <a:lstStyle/>
          <a:p>
            <a:pPr eaLnBrk="1" hangingPunct="1"/>
            <a:r>
              <a:rPr lang="en-US" smtClean="0"/>
              <a:t>Weber- unlike other conflict theorists, he saw religion’s focus on an after life lead to social change</a:t>
            </a:r>
          </a:p>
          <a:p>
            <a:pPr lvl="1" eaLnBrk="1" hangingPunct="1"/>
            <a:r>
              <a:rPr lang="en-US" smtClean="0"/>
              <a:t>After life (social force?)</a:t>
            </a:r>
          </a:p>
          <a:p>
            <a:pPr lvl="1" eaLnBrk="1" hangingPunct="1">
              <a:buFont typeface="Wingdings" pitchFamily="2" charset="2"/>
              <a:buNone/>
            </a:pPr>
            <a:endParaRPr lang="en-US" smtClean="0"/>
          </a:p>
        </p:txBody>
      </p:sp>
      <p:sp>
        <p:nvSpPr>
          <p:cNvPr id="5" name="Slide Number Placeholder 5"/>
          <p:cNvSpPr>
            <a:spLocks noGrp="1"/>
          </p:cNvSpPr>
          <p:nvPr>
            <p:ph type="sldNum" sz="quarter" idx="12"/>
          </p:nvPr>
        </p:nvSpPr>
        <p:spPr/>
        <p:txBody>
          <a:bodyPr/>
          <a:lstStyle/>
          <a:p>
            <a:pPr>
              <a:defRPr/>
            </a:pPr>
            <a:fld id="{93186C02-D146-4239-B306-458CD553BEB4}" type="slidenum">
              <a:rPr lang="en-US"/>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Cult </a:t>
            </a:r>
          </a:p>
        </p:txBody>
      </p:sp>
      <p:sp>
        <p:nvSpPr>
          <p:cNvPr id="80899" name="Rectangle 3"/>
          <p:cNvSpPr>
            <a:spLocks noGrp="1" noChangeArrowheads="1"/>
          </p:cNvSpPr>
          <p:nvPr>
            <p:ph idx="1"/>
          </p:nvPr>
        </p:nvSpPr>
        <p:spPr>
          <a:xfrm>
            <a:off x="503238" y="530225"/>
            <a:ext cx="8183562" cy="4187825"/>
          </a:xfrm>
        </p:spPr>
        <p:txBody>
          <a:bodyPr/>
          <a:lstStyle/>
          <a:p>
            <a:pPr eaLnBrk="1" hangingPunct="1"/>
            <a:r>
              <a:rPr lang="en-US" smtClean="0"/>
              <a:t>A new religion with few followers, whose teachings and practices put it at odds with dominant  culture and religion</a:t>
            </a:r>
          </a:p>
          <a:p>
            <a:pPr lvl="1" eaLnBrk="1" hangingPunct="1"/>
            <a:r>
              <a:rPr lang="en-US" smtClean="0"/>
              <a:t>Most popular Religions started this way</a:t>
            </a:r>
          </a:p>
          <a:p>
            <a:pPr lvl="1" eaLnBrk="1" hangingPunct="1"/>
            <a:r>
              <a:rPr lang="en-US" smtClean="0"/>
              <a:t>Most cults fail</a:t>
            </a:r>
          </a:p>
          <a:p>
            <a:pPr lvl="1" eaLnBrk="1" hangingPunct="1"/>
            <a:r>
              <a:rPr lang="en-US" smtClean="0">
                <a:solidFill>
                  <a:srgbClr val="FF0000"/>
                </a:solidFill>
              </a:rPr>
              <a:t>Begin with Charismatic leader</a:t>
            </a:r>
          </a:p>
        </p:txBody>
      </p:sp>
      <p:sp>
        <p:nvSpPr>
          <p:cNvPr id="5" name="Slide Number Placeholder 4"/>
          <p:cNvSpPr>
            <a:spLocks noGrp="1"/>
          </p:cNvSpPr>
          <p:nvPr>
            <p:ph type="sldNum" sz="quarter" idx="12"/>
          </p:nvPr>
        </p:nvSpPr>
        <p:spPr/>
        <p:txBody>
          <a:bodyPr/>
          <a:lstStyle/>
          <a:p>
            <a:pPr>
              <a:defRPr/>
            </a:pPr>
            <a:fld id="{FA1360E6-C3B1-402D-A59B-A5A242E30409}" type="slidenum">
              <a:rPr lang="en-US"/>
              <a:pPr>
                <a:defRPr/>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Cult</a:t>
            </a:r>
          </a:p>
        </p:txBody>
      </p:sp>
      <p:sp>
        <p:nvSpPr>
          <p:cNvPr id="81923" name="Rectangle 3"/>
          <p:cNvSpPr>
            <a:spLocks noGrp="1" noChangeArrowheads="1"/>
          </p:cNvSpPr>
          <p:nvPr>
            <p:ph idx="1"/>
          </p:nvPr>
        </p:nvSpPr>
        <p:spPr>
          <a:xfrm>
            <a:off x="503238" y="530225"/>
            <a:ext cx="8183562" cy="4187825"/>
          </a:xfrm>
        </p:spPr>
        <p:txBody>
          <a:bodyPr/>
          <a:lstStyle/>
          <a:p>
            <a:pPr eaLnBrk="1" hangingPunct="1"/>
            <a:r>
              <a:rPr lang="en-US" smtClean="0"/>
              <a:t>Each cult meets with rejection from society</a:t>
            </a:r>
          </a:p>
          <a:p>
            <a:pPr lvl="1" eaLnBrk="1" hangingPunct="1"/>
            <a:r>
              <a:rPr lang="en-US" smtClean="0"/>
              <a:t>Seen as threat to the dominant culture </a:t>
            </a:r>
          </a:p>
          <a:p>
            <a:pPr eaLnBrk="1" hangingPunct="1"/>
            <a:r>
              <a:rPr lang="en-US" smtClean="0"/>
              <a:t>The cult demands intense commitment and its followers confront a hostile world</a:t>
            </a:r>
          </a:p>
          <a:p>
            <a:pPr lvl="1" eaLnBrk="1" hangingPunct="1"/>
            <a:r>
              <a:rPr lang="en-US" smtClean="0"/>
              <a:t>Heavens Gate and the mass suicide (1997) </a:t>
            </a:r>
          </a:p>
        </p:txBody>
      </p:sp>
      <p:sp>
        <p:nvSpPr>
          <p:cNvPr id="166914" name="Slide Number Placeholder 4"/>
          <p:cNvSpPr>
            <a:spLocks noGrp="1"/>
          </p:cNvSpPr>
          <p:nvPr>
            <p:ph type="sldNum" sz="quarter" idx="12"/>
          </p:nvPr>
        </p:nvSpPr>
        <p:spPr/>
        <p:txBody>
          <a:bodyPr/>
          <a:lstStyle/>
          <a:p>
            <a:pPr>
              <a:defRPr/>
            </a:pPr>
            <a:fld id="{64A493CD-E173-4CE6-9C06-D6CE7939217B}" type="slidenum">
              <a:rPr lang="en-US"/>
              <a:pPr>
                <a:defRPr/>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p:cNvPicPr>
            <a:picLocks noGrp="1" noChangeAspect="1" noChangeArrowheads="1"/>
          </p:cNvPicPr>
          <p:nvPr>
            <p:ph/>
          </p:nvPr>
        </p:nvPicPr>
        <p:blipFill>
          <a:blip r:embed="rId3" cstate="print"/>
          <a:stretch>
            <a:fillRect/>
          </a:stretch>
        </p:blipFill>
        <p:spPr>
          <a:xfrm>
            <a:off x="3557747" y="132131"/>
            <a:ext cx="2561905" cy="5904762"/>
          </a:xfrm>
          <a:noFill/>
          <a:ln cap="flat" algn="ctr">
            <a:solidFill>
              <a:schemeClr val="bg2"/>
            </a:solidFill>
          </a:ln>
          <a:effectLst>
            <a:outerShdw dist="71842" dir="2700000" algn="ctr" rotWithShape="0">
              <a:schemeClr val="bg2"/>
            </a:outerShdw>
          </a:effectLst>
        </p:spPr>
      </p:pic>
      <p:sp>
        <p:nvSpPr>
          <p:cNvPr id="299010" name="Text Box 2"/>
          <p:cNvSpPr txBox="1">
            <a:spLocks noChangeArrowheads="1"/>
          </p:cNvSpPr>
          <p:nvPr/>
        </p:nvSpPr>
        <p:spPr bwMode="auto">
          <a:xfrm>
            <a:off x="228600" y="2057400"/>
            <a:ext cx="5334000" cy="2743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World’s Major Religions</a:t>
            </a:r>
          </a:p>
        </p:txBody>
      </p:sp>
      <p:sp>
        <p:nvSpPr>
          <p:cNvPr id="299014" name="Text Box 6"/>
          <p:cNvSpPr txBox="1">
            <a:spLocks noChangeArrowheads="1"/>
          </p:cNvSpPr>
          <p:nvPr/>
        </p:nvSpPr>
        <p:spPr bwMode="auto">
          <a:xfrm>
            <a:off x="5410200" y="6553200"/>
            <a:ext cx="2971800" cy="2698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900" b="0" i="1">
                <a:solidFill>
                  <a:schemeClr val="bg2"/>
                </a:solidFill>
              </a:rPr>
              <a:t>Source</a:t>
            </a:r>
            <a:r>
              <a:rPr lang="en-US" sz="900" b="0">
                <a:solidFill>
                  <a:schemeClr val="bg2"/>
                </a:solidFill>
              </a:rPr>
              <a:t>: “Adherents of…” 2003.</a:t>
            </a:r>
            <a:endParaRPr lang="en-US" sz="900" b="0" i="1">
              <a:solidFill>
                <a:schemeClr val="bg2"/>
              </a:solidFill>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Religion in U.S.</a:t>
            </a:r>
          </a:p>
        </p:txBody>
      </p:sp>
      <p:sp>
        <p:nvSpPr>
          <p:cNvPr id="82947" name="Rectangle 3"/>
          <p:cNvSpPr>
            <a:spLocks noGrp="1" noChangeArrowheads="1"/>
          </p:cNvSpPr>
          <p:nvPr>
            <p:ph idx="1"/>
          </p:nvPr>
        </p:nvSpPr>
        <p:spPr>
          <a:xfrm>
            <a:off x="503238" y="530225"/>
            <a:ext cx="8183562" cy="4187825"/>
          </a:xfrm>
        </p:spPr>
        <p:txBody>
          <a:bodyPr/>
          <a:lstStyle/>
          <a:p>
            <a:pPr eaLnBrk="1" hangingPunct="1"/>
            <a:r>
              <a:rPr lang="en-US" smtClean="0"/>
              <a:t>Characteristics of members</a:t>
            </a:r>
          </a:p>
          <a:p>
            <a:pPr lvl="1" eaLnBrk="1" hangingPunct="1"/>
            <a:r>
              <a:rPr lang="en-US" smtClean="0"/>
              <a:t>Social Class</a:t>
            </a:r>
          </a:p>
          <a:p>
            <a:pPr lvl="1" eaLnBrk="1" hangingPunct="1"/>
            <a:r>
              <a:rPr lang="en-US" smtClean="0"/>
              <a:t>Race and Ethnicity </a:t>
            </a:r>
          </a:p>
          <a:p>
            <a:pPr lvl="1" eaLnBrk="1" hangingPunct="1"/>
            <a:r>
              <a:rPr lang="en-US" smtClean="0"/>
              <a:t>Age</a:t>
            </a:r>
          </a:p>
        </p:txBody>
      </p:sp>
      <p:sp>
        <p:nvSpPr>
          <p:cNvPr id="167938" name="Slide Number Placeholder 5"/>
          <p:cNvSpPr>
            <a:spLocks noGrp="1"/>
          </p:cNvSpPr>
          <p:nvPr>
            <p:ph type="sldNum" sz="quarter" idx="12"/>
          </p:nvPr>
        </p:nvSpPr>
        <p:spPr/>
        <p:txBody>
          <a:bodyPr/>
          <a:lstStyle/>
          <a:p>
            <a:pPr>
              <a:defRPr/>
            </a:pPr>
            <a:fld id="{B8CAB938-C2C9-456D-98A6-68E5764B32E6}" type="slidenum">
              <a:rPr lang="en-US"/>
              <a:pPr>
                <a:defRPr/>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5" name="Picture 5"/>
          <p:cNvPicPr>
            <a:picLocks noGrp="1" noChangeAspect="1" noChangeArrowheads="1"/>
          </p:cNvPicPr>
          <p:nvPr>
            <p:ph/>
          </p:nvPr>
        </p:nvPicPr>
        <p:blipFill>
          <a:blip r:embed="rId3" cstate="print"/>
          <a:srcRect/>
          <a:stretch>
            <a:fillRect/>
          </a:stretch>
        </p:blipFill>
        <p:spPr>
          <a:xfrm>
            <a:off x="0" y="304800"/>
            <a:ext cx="7772400" cy="5845175"/>
          </a:xfrm>
          <a:noFill/>
          <a:ln cap="flat">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205"/>
                                        </p:tgtEl>
                                        <p:attrNameLst>
                                          <p:attrName>style.visibility</p:attrName>
                                        </p:attrNameLst>
                                      </p:cBhvr>
                                      <p:to>
                                        <p:strVal val="visible"/>
                                      </p:to>
                                    </p:set>
                                    <p:anim calcmode="lin" valueType="num">
                                      <p:cBhvr>
                                        <p:cTn id="7" dur="2000" fill="hold"/>
                                        <p:tgtEl>
                                          <p:spTgt spid="307205"/>
                                        </p:tgtEl>
                                        <p:attrNameLst>
                                          <p:attrName>ppt_w</p:attrName>
                                        </p:attrNameLst>
                                      </p:cBhvr>
                                      <p:tavLst>
                                        <p:tav tm="0">
                                          <p:val>
                                            <p:fltVal val="0"/>
                                          </p:val>
                                        </p:tav>
                                        <p:tav tm="100000">
                                          <p:val>
                                            <p:strVal val="#ppt_w"/>
                                          </p:val>
                                        </p:tav>
                                      </p:tavLst>
                                    </p:anim>
                                    <p:anim calcmode="lin" valueType="num">
                                      <p:cBhvr>
                                        <p:cTn id="8" dur="2000" fill="hold"/>
                                        <p:tgtEl>
                                          <p:spTgt spid="307205"/>
                                        </p:tgtEl>
                                        <p:attrNameLst>
                                          <p:attrName>ppt_h</p:attrName>
                                        </p:attrNameLst>
                                      </p:cBhvr>
                                      <p:tavLst>
                                        <p:tav tm="0">
                                          <p:val>
                                            <p:fltVal val="0"/>
                                          </p:val>
                                        </p:tav>
                                        <p:tav tm="100000">
                                          <p:val>
                                            <p:strVal val="#ppt_h"/>
                                          </p:val>
                                        </p:tav>
                                      </p:tavLst>
                                    </p:anim>
                                    <p:animEffect transition="in" filter="fade">
                                      <p:cBhvr>
                                        <p:cTn id="9" dur="2000"/>
                                        <p:tgtEl>
                                          <p:spTgt spid="30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defRPr/>
            </a:pPr>
            <a:r>
              <a:rPr sz="3800" smtClean="0"/>
              <a:t>Child Prostitution and Trafficking</a:t>
            </a:r>
          </a:p>
        </p:txBody>
      </p:sp>
      <p:sp>
        <p:nvSpPr>
          <p:cNvPr id="79875" name="Rectangle 3"/>
          <p:cNvSpPr>
            <a:spLocks noGrp="1" noChangeArrowheads="1"/>
          </p:cNvSpPr>
          <p:nvPr>
            <p:ph idx="1"/>
          </p:nvPr>
        </p:nvSpPr>
        <p:spPr/>
        <p:txBody>
          <a:bodyPr>
            <a:normAutofit lnSpcReduction="10000"/>
          </a:bodyPr>
          <a:lstStyle/>
          <a:p>
            <a:pPr marL="609600" indent="-609600" eaLnBrk="1" hangingPunct="1">
              <a:lnSpc>
                <a:spcPct val="90000"/>
              </a:lnSpc>
              <a:buFontTx/>
              <a:buAutoNum type="arabicPeriod"/>
            </a:pPr>
            <a:r>
              <a:rPr lang="en-US" smtClean="0"/>
              <a:t>In poor countries, the sexual services of children are often sold by their families in an attempt to get money.</a:t>
            </a:r>
          </a:p>
          <a:p>
            <a:pPr marL="609600" indent="-609600" eaLnBrk="1" hangingPunct="1">
              <a:lnSpc>
                <a:spcPct val="90000"/>
              </a:lnSpc>
              <a:buFontTx/>
              <a:buAutoNum type="arabicPeriod"/>
            </a:pPr>
            <a:r>
              <a:rPr lang="en-US" smtClean="0"/>
              <a:t>Some children are kidnapped or lured by traffickers with promises of employment, only to end up in a brothel: </a:t>
            </a:r>
          </a:p>
          <a:p>
            <a:pPr marL="609600" indent="-609600" eaLnBrk="1" hangingPunct="1">
              <a:lnSpc>
                <a:spcPct val="90000"/>
              </a:lnSpc>
              <a:buFontTx/>
              <a:buAutoNum type="arabicPeriod"/>
            </a:pPr>
            <a:r>
              <a:rPr lang="en-US" smtClean="0"/>
              <a:t>the U.S. Immigration and Naturalization Service identified 250 brothels in 26 American cities where forced prostitutes, including children are taken.</a:t>
            </a:r>
          </a:p>
          <a:p>
            <a:pPr marL="609600" indent="-609600" eaLnBrk="1" hangingPunct="1">
              <a:lnSpc>
                <a:spcPct val="90000"/>
              </a:lnSpc>
              <a:buFontTx/>
              <a:buAutoNum type="arabicPeriod"/>
            </a:pPr>
            <a:endParaRPr lang="en-US" smtClean="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7" name="Picture 5"/>
          <p:cNvPicPr>
            <a:picLocks noGrp="1" noChangeAspect="1" noChangeArrowheads="1"/>
          </p:cNvPicPr>
          <p:nvPr>
            <p:ph/>
          </p:nvPr>
        </p:nvPicPr>
        <p:blipFill>
          <a:blip r:embed="rId3" cstate="print"/>
          <a:srcRect/>
          <a:stretch>
            <a:fillRect/>
          </a:stretch>
        </p:blipFill>
        <p:spPr>
          <a:xfrm>
            <a:off x="0" y="533400"/>
            <a:ext cx="8382000" cy="5181600"/>
          </a:xfrm>
          <a:noFill/>
          <a:ln cap="flat">
            <a:solidFill>
              <a:schemeClr val="bg2"/>
            </a:solidFill>
          </a:ln>
          <a:effectLst>
            <a:outerShdw dist="71842" dir="2700000" algn="ctr" rotWithShape="0">
              <a:schemeClr val="bg2"/>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35877"/>
                                        </p:tgtEl>
                                        <p:attrNameLst>
                                          <p:attrName>style.visibility</p:attrName>
                                        </p:attrNameLst>
                                      </p:cBhvr>
                                      <p:to>
                                        <p:strVal val="visible"/>
                                      </p:to>
                                    </p:set>
                                    <p:animEffect transition="in" filter="slide(fromBottom)">
                                      <p:cBhvr>
                                        <p:cTn id="7" dur="2000"/>
                                        <p:tgtEl>
                                          <p:spTgt spid="33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body" sz="half" idx="1"/>
          </p:nvPr>
        </p:nvSpPr>
        <p:spPr>
          <a:xfrm>
            <a:off x="1066800" y="2057400"/>
            <a:ext cx="8077200" cy="4495800"/>
          </a:xfrm>
          <a:ln/>
        </p:spPr>
        <p:txBody>
          <a:bodyPr/>
          <a:lstStyle/>
          <a:p>
            <a:pPr>
              <a:lnSpc>
                <a:spcPct val="220000"/>
              </a:lnSpc>
            </a:pPr>
            <a:r>
              <a:rPr lang="en-US">
                <a:cs typeface="Times New Roman" pitchFamily="18" charset="0"/>
              </a:rPr>
              <a:t>Social Class</a:t>
            </a:r>
          </a:p>
          <a:p>
            <a:pPr>
              <a:lnSpc>
                <a:spcPct val="220000"/>
              </a:lnSpc>
            </a:pPr>
            <a:r>
              <a:rPr lang="en-US">
                <a:cs typeface="Times New Roman" pitchFamily="18" charset="0"/>
              </a:rPr>
              <a:t>Race and Ethnicity</a:t>
            </a:r>
          </a:p>
        </p:txBody>
      </p:sp>
      <p:sp>
        <p:nvSpPr>
          <p:cNvPr id="5" name="Content Placeholder 4"/>
          <p:cNvSpPr>
            <a:spLocks noGrp="1"/>
          </p:cNvSpPr>
          <p:nvPr>
            <p:ph sz="half" idx="2"/>
          </p:nvPr>
        </p:nvSpPr>
        <p:spPr/>
        <p:txBody>
          <a:bodyPr/>
          <a:lstStyle/>
          <a:p>
            <a:endParaRPr lang="en-US"/>
          </a:p>
        </p:txBody>
      </p:sp>
      <p:sp>
        <p:nvSpPr>
          <p:cNvPr id="337924" name="Text Box 4"/>
          <p:cNvSpPr txBox="1">
            <a:spLocks noChangeArrowheads="1"/>
          </p:cNvSpPr>
          <p:nvPr/>
        </p:nvSpPr>
        <p:spPr bwMode="auto">
          <a:xfrm>
            <a:off x="990600" y="0"/>
            <a:ext cx="7848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Religion in the U.S.</a:t>
            </a:r>
          </a:p>
          <a:p>
            <a:pPr>
              <a:lnSpc>
                <a:spcPct val="100000"/>
              </a:lnSpc>
              <a:spcBef>
                <a:spcPct val="0"/>
              </a:spcBef>
              <a:buClrTx/>
              <a:buSzTx/>
              <a:buFontTx/>
              <a:buNone/>
            </a:pPr>
            <a:r>
              <a:rPr lang="en-US" sz="3600">
                <a:solidFill>
                  <a:srgbClr val="035532"/>
                </a:solidFill>
                <a:effectLst>
                  <a:outerShdw blurRad="38100" dist="38100" dir="2700000" algn="tl">
                    <a:srgbClr val="C0C0C0"/>
                  </a:outerShdw>
                </a:effectLst>
                <a:cs typeface="Times New Roman" pitchFamily="18" charset="0"/>
              </a:rPr>
              <a:t>Characteristics of Members</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22">
                                            <p:txEl>
                                              <p:pRg st="0" end="0"/>
                                            </p:txEl>
                                          </p:spTgt>
                                        </p:tgtEl>
                                        <p:attrNameLst>
                                          <p:attrName>style.visibility</p:attrName>
                                        </p:attrNameLst>
                                      </p:cBhvr>
                                      <p:to>
                                        <p:strVal val="visible"/>
                                      </p:to>
                                    </p:set>
                                  </p:childTnLst>
                                  <p:subTnLst>
                                    <p:animClr>
                                      <p:cBhvr override="childStyle">
                                        <p:cTn dur="1" fill="hold" display="0" masterRel="nextClick" afterEffect="1"/>
                                        <p:tgtEl>
                                          <p:spTgt spid="337922">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22">
                                            <p:txEl>
                                              <p:pRg st="1" end="1"/>
                                            </p:txEl>
                                          </p:spTgt>
                                        </p:tgtEl>
                                        <p:attrNameLst>
                                          <p:attrName>style.visibility</p:attrName>
                                        </p:attrNameLst>
                                      </p:cBhvr>
                                      <p:to>
                                        <p:strVal val="visible"/>
                                      </p:to>
                                    </p:set>
                                  </p:childTnLst>
                                  <p:subTnLst>
                                    <p:animClr>
                                      <p:cBhvr override="childStyle">
                                        <p:cTn dur="1" fill="hold" display="0" masterRel="nextClick" afterEffect="1"/>
                                        <p:tgtEl>
                                          <p:spTgt spid="337922">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a:xfrm>
            <a:off x="0" y="0"/>
            <a:ext cx="8610600" cy="6998230"/>
          </a:xfrm>
          <a:prstGeom prst="rect">
            <a:avLst/>
          </a:prstGeom>
          <a:noFill/>
          <a:ln cap="flat">
            <a:solidFill>
              <a:schemeClr val="bg2"/>
            </a:solidFill>
          </a:ln>
          <a:effectLst>
            <a:outerShdw dist="71842" dir="2700000" algn="ctr" rotWithShape="0">
              <a:schemeClr val="bg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0" y="0"/>
            <a:ext cx="8382000" cy="6858000"/>
          </a:xfrm>
          <a:prstGeom prst="rect">
            <a:avLst/>
          </a:prstGeom>
          <a:noFill/>
          <a:ln w="9525">
            <a:solidFill>
              <a:schemeClr val="bg2"/>
            </a:solidFill>
            <a:miter lim="800000"/>
            <a:headEnd/>
            <a:tailEnd/>
          </a:ln>
          <a:effectLst>
            <a:outerShdw dist="71842" dir="2700000" algn="ctr" rotWithShape="0">
              <a:schemeClr val="bg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body" sz="half" idx="1"/>
          </p:nvPr>
        </p:nvSpPr>
        <p:spPr>
          <a:xfrm>
            <a:off x="1066800" y="2057400"/>
            <a:ext cx="8077200" cy="4495800"/>
          </a:xfrm>
          <a:ln/>
        </p:spPr>
        <p:txBody>
          <a:bodyPr/>
          <a:lstStyle/>
          <a:p>
            <a:pPr>
              <a:lnSpc>
                <a:spcPct val="120000"/>
              </a:lnSpc>
            </a:pPr>
            <a:r>
              <a:rPr lang="en-US">
                <a:cs typeface="Times New Roman" pitchFamily="18" charset="0"/>
              </a:rPr>
              <a:t>Diversity</a:t>
            </a:r>
          </a:p>
          <a:p>
            <a:pPr>
              <a:lnSpc>
                <a:spcPct val="120000"/>
              </a:lnSpc>
            </a:pPr>
            <a:r>
              <a:rPr lang="en-US">
                <a:cs typeface="Times New Roman" pitchFamily="18" charset="0"/>
              </a:rPr>
              <a:t>Pluralism and Freedom</a:t>
            </a:r>
          </a:p>
          <a:p>
            <a:pPr>
              <a:lnSpc>
                <a:spcPct val="120000"/>
              </a:lnSpc>
            </a:pPr>
            <a:r>
              <a:rPr lang="en-US">
                <a:cs typeface="Times New Roman" pitchFamily="18" charset="0"/>
              </a:rPr>
              <a:t>Competition and Recruitment</a:t>
            </a:r>
          </a:p>
          <a:p>
            <a:pPr>
              <a:lnSpc>
                <a:spcPct val="120000"/>
              </a:lnSpc>
            </a:pPr>
            <a:r>
              <a:rPr lang="en-US">
                <a:cs typeface="Times New Roman" pitchFamily="18" charset="0"/>
              </a:rPr>
              <a:t>Commitment</a:t>
            </a:r>
          </a:p>
        </p:txBody>
      </p:sp>
      <p:sp>
        <p:nvSpPr>
          <p:cNvPr id="339971" name="Text Box 3"/>
          <p:cNvSpPr txBox="1">
            <a:spLocks noChangeArrowheads="1"/>
          </p:cNvSpPr>
          <p:nvPr/>
        </p:nvSpPr>
        <p:spPr bwMode="auto">
          <a:xfrm>
            <a:off x="990600" y="0"/>
            <a:ext cx="7848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Religion in the U.S.</a:t>
            </a:r>
          </a:p>
          <a:p>
            <a:pPr>
              <a:lnSpc>
                <a:spcPct val="100000"/>
              </a:lnSpc>
              <a:spcBef>
                <a:spcPct val="0"/>
              </a:spcBef>
              <a:buClrTx/>
              <a:buSzTx/>
              <a:buFontTx/>
              <a:buNone/>
            </a:pPr>
            <a:r>
              <a:rPr lang="en-US" sz="3600">
                <a:solidFill>
                  <a:srgbClr val="035532"/>
                </a:solidFill>
                <a:effectLst>
                  <a:outerShdw blurRad="38100" dist="38100" dir="2700000" algn="tl">
                    <a:srgbClr val="C0C0C0"/>
                  </a:outerShdw>
                </a:effectLst>
                <a:cs typeface="Times New Roman" pitchFamily="18" charset="0"/>
              </a:rPr>
              <a:t>Characteristics of Religious Groups</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9970">
                                            <p:txEl>
                                              <p:pRg st="0" end="0"/>
                                            </p:txEl>
                                          </p:spTgt>
                                        </p:tgtEl>
                                        <p:attrNameLst>
                                          <p:attrName>style.visibility</p:attrName>
                                        </p:attrNameLst>
                                      </p:cBhvr>
                                      <p:to>
                                        <p:strVal val="visible"/>
                                      </p:to>
                                    </p:set>
                                  </p:childTnLst>
                                  <p:subTnLst>
                                    <p:animClr>
                                      <p:cBhvr override="childStyle">
                                        <p:cTn dur="1" fill="hold" display="0" masterRel="nextClick" afterEffect="1"/>
                                        <p:tgtEl>
                                          <p:spTgt spid="33997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9970">
                                            <p:txEl>
                                              <p:pRg st="1" end="1"/>
                                            </p:txEl>
                                          </p:spTgt>
                                        </p:tgtEl>
                                        <p:attrNameLst>
                                          <p:attrName>style.visibility</p:attrName>
                                        </p:attrNameLst>
                                      </p:cBhvr>
                                      <p:to>
                                        <p:strVal val="visible"/>
                                      </p:to>
                                    </p:set>
                                  </p:childTnLst>
                                  <p:subTnLst>
                                    <p:animClr>
                                      <p:cBhvr override="childStyle">
                                        <p:cTn dur="1" fill="hold" display="0" masterRel="nextClick" afterEffect="1"/>
                                        <p:tgtEl>
                                          <p:spTgt spid="339970">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9970">
                                            <p:txEl>
                                              <p:pRg st="2" end="2"/>
                                            </p:txEl>
                                          </p:spTgt>
                                        </p:tgtEl>
                                        <p:attrNameLst>
                                          <p:attrName>style.visibility</p:attrName>
                                        </p:attrNameLst>
                                      </p:cBhvr>
                                      <p:to>
                                        <p:strVal val="visible"/>
                                      </p:to>
                                    </p:set>
                                  </p:childTnLst>
                                  <p:subTnLst>
                                    <p:animClr>
                                      <p:cBhvr override="childStyle">
                                        <p:cTn dur="1" fill="hold" display="0" masterRel="nextClick" afterEffect="1"/>
                                        <p:tgtEl>
                                          <p:spTgt spid="339970">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9970">
                                            <p:txEl>
                                              <p:pRg st="3" end="3"/>
                                            </p:txEl>
                                          </p:spTgt>
                                        </p:tgtEl>
                                        <p:attrNameLst>
                                          <p:attrName>style.visibility</p:attrName>
                                        </p:attrNameLst>
                                      </p:cBhvr>
                                      <p:to>
                                        <p:strVal val="visible"/>
                                      </p:to>
                                    </p:set>
                                  </p:childTnLst>
                                  <p:subTnLst>
                                    <p:animClr>
                                      <p:cBhvr override="childStyle">
                                        <p:cTn dur="1" fill="hold" display="0" masterRel="nextClick" afterEffect="1"/>
                                        <p:tgtEl>
                                          <p:spTgt spid="33997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build="p" bldLvl="2"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ChangeArrowheads="1"/>
          </p:cNvSpPr>
          <p:nvPr/>
        </p:nvSpPr>
        <p:spPr bwMode="auto">
          <a:xfrm>
            <a:off x="1066800" y="2057400"/>
            <a:ext cx="8077200" cy="44958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FF3300"/>
              </a:buClr>
              <a:buSzTx/>
              <a:buFont typeface="Wingdings" pitchFamily="2" charset="2"/>
              <a:buChar char="¬"/>
            </a:pPr>
            <a:endParaRPr lang="en-US" sz="3600">
              <a:solidFill>
                <a:srgbClr val="FF0000"/>
              </a:solidFill>
              <a:latin typeface="Arial Black" pitchFamily="34" charset="0"/>
              <a:cs typeface="Times New Roman" pitchFamily="18" charset="0"/>
            </a:endParaRPr>
          </a:p>
          <a:p>
            <a:pPr marL="568325" indent="-568325">
              <a:lnSpc>
                <a:spcPct val="90000"/>
              </a:lnSpc>
              <a:buClr>
                <a:srgbClr val="FF3300"/>
              </a:buClr>
              <a:buSzTx/>
              <a:buFont typeface="Wingdings" pitchFamily="2" charset="2"/>
              <a:buChar char="¬"/>
            </a:pPr>
            <a:endParaRPr lang="en-US" sz="3600">
              <a:solidFill>
                <a:srgbClr val="FF0000"/>
              </a:solidFill>
              <a:latin typeface="Arial Black" pitchFamily="34" charset="0"/>
              <a:cs typeface="Times New Roman" pitchFamily="18" charset="0"/>
            </a:endParaRPr>
          </a:p>
          <a:p>
            <a:pPr marL="568325" indent="-568325">
              <a:lnSpc>
                <a:spcPct val="90000"/>
              </a:lnSpc>
              <a:buClr>
                <a:srgbClr val="FF3300"/>
              </a:buClr>
              <a:buSzTx/>
              <a:buFont typeface="Wingdings" pitchFamily="2" charset="2"/>
              <a:buChar char="¬"/>
            </a:pPr>
            <a:endParaRPr lang="en-US" sz="3600">
              <a:solidFill>
                <a:srgbClr val="FF0000"/>
              </a:solidFill>
              <a:latin typeface="Arial Black" pitchFamily="34" charset="0"/>
              <a:cs typeface="Times New Roman" pitchFamily="18" charset="0"/>
            </a:endParaRPr>
          </a:p>
        </p:txBody>
      </p:sp>
      <p:sp>
        <p:nvSpPr>
          <p:cNvPr id="342019" name="Rectangle 3"/>
          <p:cNvSpPr>
            <a:spLocks noGrp="1" noChangeArrowheads="1"/>
          </p:cNvSpPr>
          <p:nvPr>
            <p:ph type="body" sz="half" idx="1"/>
          </p:nvPr>
        </p:nvSpPr>
        <p:spPr>
          <a:xfrm>
            <a:off x="1066800" y="2057400"/>
            <a:ext cx="8077200" cy="3962400"/>
          </a:xfrm>
          <a:ln/>
        </p:spPr>
        <p:txBody>
          <a:bodyPr/>
          <a:lstStyle/>
          <a:p>
            <a:pPr>
              <a:lnSpc>
                <a:spcPct val="140000"/>
              </a:lnSpc>
            </a:pPr>
            <a:r>
              <a:rPr lang="en-US">
                <a:cs typeface="Times New Roman" pitchFamily="18" charset="0"/>
              </a:rPr>
              <a:t>Toleration</a:t>
            </a:r>
          </a:p>
          <a:p>
            <a:pPr>
              <a:lnSpc>
                <a:spcPct val="140000"/>
              </a:lnSpc>
            </a:pPr>
            <a:r>
              <a:rPr lang="en-US">
                <a:cs typeface="Times New Roman" pitchFamily="18" charset="0"/>
              </a:rPr>
              <a:t>Fundamentalist Revival</a:t>
            </a:r>
          </a:p>
          <a:p>
            <a:pPr>
              <a:lnSpc>
                <a:spcPct val="140000"/>
              </a:lnSpc>
            </a:pPr>
            <a:r>
              <a:rPr lang="en-US">
                <a:cs typeface="Times New Roman" pitchFamily="18" charset="0"/>
              </a:rPr>
              <a:t>The Electronic Church</a:t>
            </a:r>
          </a:p>
        </p:txBody>
      </p:sp>
      <p:sp>
        <p:nvSpPr>
          <p:cNvPr id="342021" name="Text Box 5"/>
          <p:cNvSpPr txBox="1">
            <a:spLocks noChangeArrowheads="1"/>
          </p:cNvSpPr>
          <p:nvPr/>
        </p:nvSpPr>
        <p:spPr bwMode="auto">
          <a:xfrm>
            <a:off x="990600" y="0"/>
            <a:ext cx="7848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Religion in the U.S.</a:t>
            </a:r>
          </a:p>
          <a:p>
            <a:pPr>
              <a:lnSpc>
                <a:spcPct val="100000"/>
              </a:lnSpc>
              <a:spcBef>
                <a:spcPct val="0"/>
              </a:spcBef>
              <a:buClrTx/>
              <a:buSzTx/>
              <a:buFontTx/>
              <a:buNone/>
            </a:pPr>
            <a:r>
              <a:rPr lang="en-US" sz="3600">
                <a:solidFill>
                  <a:srgbClr val="035532"/>
                </a:solidFill>
                <a:effectLst>
                  <a:outerShdw blurRad="38100" dist="38100" dir="2700000" algn="tl">
                    <a:srgbClr val="C0C0C0"/>
                  </a:outerShdw>
                </a:effectLst>
                <a:cs typeface="Times New Roman" pitchFamily="18" charset="0"/>
              </a:rPr>
              <a:t>Characteristics of Religious Groups</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2019">
                                            <p:txEl>
                                              <p:pRg st="0" end="0"/>
                                            </p:txEl>
                                          </p:spTgt>
                                        </p:tgtEl>
                                        <p:attrNameLst>
                                          <p:attrName>style.visibility</p:attrName>
                                        </p:attrNameLst>
                                      </p:cBhvr>
                                      <p:to>
                                        <p:strVal val="visible"/>
                                      </p:to>
                                    </p:set>
                                  </p:childTnLst>
                                  <p:subTnLst>
                                    <p:animClr>
                                      <p:cBhvr override="childStyle">
                                        <p:cTn dur="1" fill="hold" display="0" masterRel="nextClick" afterEffect="1"/>
                                        <p:tgtEl>
                                          <p:spTgt spid="342019">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2019">
                                            <p:txEl>
                                              <p:pRg st="1" end="1"/>
                                            </p:txEl>
                                          </p:spTgt>
                                        </p:tgtEl>
                                        <p:attrNameLst>
                                          <p:attrName>style.visibility</p:attrName>
                                        </p:attrNameLst>
                                      </p:cBhvr>
                                      <p:to>
                                        <p:strVal val="visible"/>
                                      </p:to>
                                    </p:set>
                                  </p:childTnLst>
                                  <p:subTnLst>
                                    <p:animClr>
                                      <p:cBhvr override="childStyle">
                                        <p:cTn dur="1" fill="hold" display="0" masterRel="nextClick" afterEffect="1"/>
                                        <p:tgtEl>
                                          <p:spTgt spid="342019">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2019">
                                            <p:txEl>
                                              <p:pRg st="2" end="2"/>
                                            </p:txEl>
                                          </p:spTgt>
                                        </p:tgtEl>
                                        <p:attrNameLst>
                                          <p:attrName>style.visibility</p:attrName>
                                        </p:attrNameLst>
                                      </p:cBhvr>
                                      <p:to>
                                        <p:strVal val="visible"/>
                                      </p:to>
                                    </p:set>
                                  </p:childTnLst>
                                  <p:subTnLst>
                                    <p:animClr>
                                      <p:cBhvr override="childStyle">
                                        <p:cTn dur="1" fill="hold" display="0" masterRel="nextClick" afterEffect="1"/>
                                        <p:tgtEl>
                                          <p:spTgt spid="342019">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bldLvl="2"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defRPr/>
            </a:pPr>
            <a:r>
              <a:rPr sz="3800" smtClean="0"/>
              <a:t>Child Prostitution and Trafficking </a:t>
            </a:r>
          </a:p>
        </p:txBody>
      </p:sp>
      <p:sp>
        <p:nvSpPr>
          <p:cNvPr id="80899" name="Rectangle 3"/>
          <p:cNvSpPr>
            <a:spLocks noGrp="1" noChangeArrowheads="1"/>
          </p:cNvSpPr>
          <p:nvPr>
            <p:ph idx="1"/>
          </p:nvPr>
        </p:nvSpPr>
        <p:spPr/>
        <p:txBody>
          <a:bodyPr/>
          <a:lstStyle/>
          <a:p>
            <a:pPr marL="609600" indent="-609600" eaLnBrk="1" hangingPunct="1">
              <a:lnSpc>
                <a:spcPct val="80000"/>
              </a:lnSpc>
              <a:buFont typeface="Wingdings" pitchFamily="2" charset="2"/>
              <a:buNone/>
            </a:pPr>
            <a:r>
              <a:rPr lang="en-US" smtClean="0"/>
              <a:t>4	Worldwide it is estimated that there are about 1 million child prostitutes; in the U.S., 300,000.</a:t>
            </a:r>
          </a:p>
          <a:p>
            <a:pPr marL="609600" indent="-609600" eaLnBrk="1" hangingPunct="1">
              <a:lnSpc>
                <a:spcPct val="80000"/>
              </a:lnSpc>
              <a:buFont typeface="Wingdings" pitchFamily="2" charset="2"/>
              <a:buNone/>
            </a:pPr>
            <a:endParaRPr lang="en-US" smtClean="0"/>
          </a:p>
          <a:p>
            <a:pPr marL="609600" indent="-609600" eaLnBrk="1" hangingPunct="1">
              <a:lnSpc>
                <a:spcPct val="80000"/>
              </a:lnSpc>
              <a:buFont typeface="Wingdings" pitchFamily="2" charset="2"/>
              <a:buNone/>
            </a:pPr>
            <a:r>
              <a:rPr lang="en-US" smtClean="0"/>
              <a:t>5.	Americans also engage in child-sex tourism abroad, particularly in Southeast Asia: in 240 identified cases in which legal action was taken against foreigners for sexually abusing children in this region, one-fourth of the violators were from the United States.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smtClean="0"/>
              <a:t>Child Labor</a:t>
            </a:r>
          </a:p>
        </p:txBody>
      </p:sp>
      <p:sp>
        <p:nvSpPr>
          <p:cNvPr id="81923" name="Rectangle 3"/>
          <p:cNvSpPr>
            <a:spLocks noGrp="1" noChangeArrowheads="1"/>
          </p:cNvSpPr>
          <p:nvPr>
            <p:ph idx="1"/>
          </p:nvPr>
        </p:nvSpPr>
        <p:spPr/>
        <p:txBody>
          <a:bodyPr/>
          <a:lstStyle/>
          <a:p>
            <a:pPr eaLnBrk="1" hangingPunct="1"/>
            <a:r>
              <a:rPr lang="en-US" smtClean="0"/>
              <a:t>Child labor involves children performing work that is hazardous, that interferes with a child's education, or that harms a child's health or physical, mental, spiritual, or moral development.</a:t>
            </a:r>
          </a:p>
          <a:p>
            <a:pPr lvl="1" eaLnBrk="1" hangingPunct="1">
              <a:buFont typeface="Wingdings" pitchFamily="2" charset="2"/>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smtClean="0"/>
              <a:t>Child Labor</a:t>
            </a:r>
          </a:p>
        </p:txBody>
      </p:sp>
      <p:sp>
        <p:nvSpPr>
          <p:cNvPr id="82947" name="Rectangle 3"/>
          <p:cNvSpPr>
            <a:spLocks noGrp="1" noChangeArrowheads="1"/>
          </p:cNvSpPr>
          <p:nvPr>
            <p:ph idx="1"/>
          </p:nvPr>
        </p:nvSpPr>
        <p:spPr/>
        <p:txBody>
          <a:bodyPr/>
          <a:lstStyle/>
          <a:p>
            <a:pPr lvl="1" eaLnBrk="1" hangingPunct="1"/>
            <a:r>
              <a:rPr lang="en-US" smtClean="0"/>
              <a:t>Even though virtually every country in the world has laws that limit or prohibit the extent to which children can be employed, child labor persists throughout the world.</a:t>
            </a:r>
          </a:p>
          <a:p>
            <a:pPr lvl="2" eaLnBrk="1" hangingPunct="1"/>
            <a:r>
              <a:rPr lang="en-US" smtClean="0"/>
              <a:t>An estimated 250 million school-age children are child laborers.</a:t>
            </a:r>
          </a:p>
          <a:p>
            <a:pPr lvl="2" eaLnBrk="1" hangingPunct="1"/>
            <a:r>
              <a:rPr lang="en-US" smtClean="0"/>
              <a:t>16 out of every 100 children worldwide are child laborers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smtClean="0"/>
              <a:t>Child Labor</a:t>
            </a:r>
          </a:p>
        </p:txBody>
      </p:sp>
      <p:sp>
        <p:nvSpPr>
          <p:cNvPr id="83971" name="Rectangle 3"/>
          <p:cNvSpPr>
            <a:spLocks noGrp="1" noChangeArrowheads="1"/>
          </p:cNvSpPr>
          <p:nvPr>
            <p:ph idx="1"/>
          </p:nvPr>
        </p:nvSpPr>
        <p:spPr/>
        <p:txBody>
          <a:bodyPr/>
          <a:lstStyle/>
          <a:p>
            <a:pPr marL="381000" indent="-381000" eaLnBrk="1" hangingPunct="1">
              <a:lnSpc>
                <a:spcPct val="80000"/>
              </a:lnSpc>
            </a:pPr>
            <a:r>
              <a:rPr lang="en-US" smtClean="0"/>
              <a:t>Child laborers work in factories, workshops, construction sites, mines, quarries, and fields, on deep-sea fishing boats, at home, on the street, and on the battlefield.</a:t>
            </a:r>
          </a:p>
          <a:p>
            <a:pPr marL="381000" indent="-381000" eaLnBrk="1" hangingPunct="1">
              <a:lnSpc>
                <a:spcPct val="80000"/>
              </a:lnSpc>
            </a:pPr>
            <a:endParaRPr lang="en-US" smtClean="0"/>
          </a:p>
          <a:p>
            <a:pPr marL="381000" indent="-381000" eaLnBrk="1" hangingPunct="1">
              <a:lnSpc>
                <a:spcPct val="80000"/>
              </a:lnSpc>
              <a:buFontTx/>
              <a:buAutoNum type="alphaLcPeriod"/>
            </a:pPr>
            <a:r>
              <a:rPr lang="en-US" sz="2100" smtClean="0"/>
              <a:t>Globally, 300,000 child soldiers endure the rigors of armed conflict.</a:t>
            </a:r>
          </a:p>
          <a:p>
            <a:pPr marL="381000" indent="-381000" eaLnBrk="1" hangingPunct="1">
              <a:lnSpc>
                <a:spcPct val="80000"/>
              </a:lnSpc>
              <a:buFontTx/>
              <a:buAutoNum type="alphaLcPeriod" startAt="2"/>
            </a:pPr>
            <a:r>
              <a:rPr lang="en-US" sz="2100" smtClean="0"/>
              <a:t>Child laborers make bricks, shoes, soccer balls, fireworks and matches, furniture, toys, rugs, and clothing.</a:t>
            </a:r>
          </a:p>
          <a:p>
            <a:pPr marL="381000" indent="-381000" eaLnBrk="1" hangingPunct="1">
              <a:lnSpc>
                <a:spcPct val="80000"/>
              </a:lnSpc>
              <a:buFontTx/>
              <a:buAutoNum type="alphaLcPeriod" startAt="3"/>
            </a:pPr>
            <a:r>
              <a:rPr lang="en-US" sz="2100" smtClean="0"/>
              <a:t>They work in the manufacturing of brass, leather goods, and glass.</a:t>
            </a:r>
          </a:p>
          <a:p>
            <a:pPr marL="381000" indent="-381000" eaLnBrk="1" hangingPunct="1">
              <a:lnSpc>
                <a:spcPct val="80000"/>
              </a:lnSpc>
              <a:buFontTx/>
              <a:buAutoNum type="alphaLcPeriod" startAt="3"/>
            </a:pPr>
            <a:endParaRPr lang="en-US" sz="2100" smtClean="0"/>
          </a:p>
          <a:p>
            <a:pPr marL="381000" indent="-381000" eaLnBrk="1" hangingPunct="1">
              <a:lnSpc>
                <a:spcPct val="80000"/>
              </a:lnSpc>
              <a:buFont typeface="Wingdings" pitchFamily="2" charset="2"/>
              <a:buNone/>
            </a:pPr>
            <a:endParaRPr lang="en-US" sz="21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smtClean="0"/>
              <a:t>Child Labor</a:t>
            </a:r>
          </a:p>
        </p:txBody>
      </p:sp>
      <p:sp>
        <p:nvSpPr>
          <p:cNvPr id="84995" name="Rectangle 3"/>
          <p:cNvSpPr>
            <a:spLocks noGrp="1" noChangeArrowheads="1"/>
          </p:cNvSpPr>
          <p:nvPr>
            <p:ph idx="1"/>
          </p:nvPr>
        </p:nvSpPr>
        <p:spPr/>
        <p:txBody>
          <a:bodyPr>
            <a:normAutofit fontScale="92500"/>
          </a:bodyPr>
          <a:lstStyle/>
          <a:p>
            <a:pPr marL="609600" indent="-609600" eaLnBrk="1" hangingPunct="1">
              <a:lnSpc>
                <a:spcPct val="80000"/>
              </a:lnSpc>
              <a:buFontTx/>
              <a:buAutoNum type="alphaLcPeriod" startAt="4"/>
            </a:pPr>
            <a:r>
              <a:rPr lang="en-US" smtClean="0"/>
              <a:t>They tend livestock and pick crops.</a:t>
            </a:r>
          </a:p>
          <a:p>
            <a:pPr marL="609600" indent="-609600" eaLnBrk="1" hangingPunct="1">
              <a:lnSpc>
                <a:spcPct val="80000"/>
              </a:lnSpc>
              <a:buFontTx/>
              <a:buAutoNum type="alphaLcPeriod" startAt="4"/>
            </a:pPr>
            <a:endParaRPr lang="en-US" smtClean="0"/>
          </a:p>
          <a:p>
            <a:pPr marL="609600" indent="-609600" eaLnBrk="1" hangingPunct="1">
              <a:lnSpc>
                <a:spcPct val="80000"/>
              </a:lnSpc>
              <a:buFontTx/>
              <a:buAutoNum type="alphaLcPeriod" startAt="5"/>
            </a:pPr>
            <a:r>
              <a:rPr lang="en-US" smtClean="0"/>
              <a:t>In Egypt over 1 million children ages 7 to 12 work each year in cotton pest management; they endure routine beatings by their foremen as well as exposure to heat and pesticides.</a:t>
            </a:r>
          </a:p>
          <a:p>
            <a:pPr marL="609600" indent="-609600" eaLnBrk="1" hangingPunct="1">
              <a:lnSpc>
                <a:spcPct val="80000"/>
              </a:lnSpc>
              <a:buFontTx/>
              <a:buAutoNum type="alphaLcPeriod" startAt="5"/>
            </a:pPr>
            <a:endParaRPr lang="en-US" smtClean="0"/>
          </a:p>
          <a:p>
            <a:pPr marL="609600" indent="-609600" eaLnBrk="1" hangingPunct="1">
              <a:lnSpc>
                <a:spcPct val="80000"/>
              </a:lnSpc>
              <a:buFont typeface="Wingdings" pitchFamily="2" charset="2"/>
              <a:buNone/>
            </a:pPr>
            <a:r>
              <a:rPr lang="en-US" smtClean="0"/>
              <a:t>f.	Children typically earned the equivalent of about $1 per day and worked from 7:00AM to 6:00PM daily, with one midday break, seven days a week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Social stratification </a:t>
            </a:r>
          </a:p>
        </p:txBody>
      </p:sp>
      <p:sp>
        <p:nvSpPr>
          <p:cNvPr id="8196" name="Rectangle 3"/>
          <p:cNvSpPr>
            <a:spLocks noGrp="1" noChangeArrowheads="1"/>
          </p:cNvSpPr>
          <p:nvPr>
            <p:ph idx="1"/>
          </p:nvPr>
        </p:nvSpPr>
        <p:spPr/>
        <p:txBody>
          <a:bodyPr/>
          <a:lstStyle/>
          <a:p>
            <a:pPr eaLnBrk="1" hangingPunct="1"/>
            <a:r>
              <a:rPr lang="en-US" smtClean="0"/>
              <a:t>Social stratification is the </a:t>
            </a:r>
            <a:r>
              <a:rPr lang="en-US" smtClean="0">
                <a:solidFill>
                  <a:srgbClr val="FF0000"/>
                </a:solidFill>
              </a:rPr>
              <a:t>HEART </a:t>
            </a:r>
            <a:r>
              <a:rPr lang="en-US" smtClean="0"/>
              <a:t>of </a:t>
            </a:r>
            <a:r>
              <a:rPr lang="en-US" i="1" u="sng" smtClean="0"/>
              <a:t>macrosociology</a:t>
            </a:r>
            <a:r>
              <a:rPr lang="en-US" u="sng" smtClean="0"/>
              <a:t> </a:t>
            </a:r>
            <a:r>
              <a:rPr lang="en-US" smtClean="0"/>
              <a:t>(</a:t>
            </a:r>
            <a:r>
              <a:rPr lang="en-US" sz="2400" smtClean="0"/>
              <a:t>the study of whole societies</a:t>
            </a:r>
            <a:r>
              <a:rPr lang="en-US" smtClean="0"/>
              <a:t>) </a:t>
            </a:r>
          </a:p>
        </p:txBody>
      </p:sp>
      <p:sp>
        <p:nvSpPr>
          <p:cNvPr id="5" name="Slide Number Placeholder 5"/>
          <p:cNvSpPr>
            <a:spLocks noGrp="1"/>
          </p:cNvSpPr>
          <p:nvPr>
            <p:ph type="sldNum" sz="quarter" idx="12"/>
          </p:nvPr>
        </p:nvSpPr>
        <p:spPr/>
        <p:txBody>
          <a:bodyPr/>
          <a:lstStyle/>
          <a:p>
            <a:pPr>
              <a:defRPr/>
            </a:pPr>
            <a:fld id="{86F0DA5D-8AD3-4E90-8961-54E17397DD9B}"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smtClean="0"/>
              <a:t>Sweatshop Labor in the U.S.</a:t>
            </a:r>
          </a:p>
        </p:txBody>
      </p:sp>
      <p:sp>
        <p:nvSpPr>
          <p:cNvPr id="86019" name="Rectangle 3"/>
          <p:cNvSpPr>
            <a:spLocks noGrp="1" noChangeArrowheads="1"/>
          </p:cNvSpPr>
          <p:nvPr>
            <p:ph idx="1"/>
          </p:nvPr>
        </p:nvSpPr>
        <p:spPr/>
        <p:txBody>
          <a:bodyPr/>
          <a:lstStyle/>
          <a:p>
            <a:pPr eaLnBrk="1" hangingPunct="1">
              <a:lnSpc>
                <a:spcPct val="90000"/>
              </a:lnSpc>
            </a:pPr>
            <a:r>
              <a:rPr lang="en-US" smtClean="0"/>
              <a:t>According to Department of Labor, over half of the country’s 22,000 sewing shops violate minimum wage and overtime laws.</a:t>
            </a:r>
          </a:p>
          <a:p>
            <a:pPr lvl="1" eaLnBrk="1" hangingPunct="1">
              <a:lnSpc>
                <a:spcPct val="90000"/>
              </a:lnSpc>
            </a:pPr>
            <a:r>
              <a:rPr lang="en-US" smtClean="0"/>
              <a:t>Migrant farm workers </a:t>
            </a:r>
          </a:p>
          <a:p>
            <a:pPr lvl="2" eaLnBrk="1" hangingPunct="1">
              <a:lnSpc>
                <a:spcPct val="90000"/>
              </a:lnSpc>
            </a:pPr>
            <a:r>
              <a:rPr lang="en-US" smtClean="0"/>
              <a:t>Who produce 85% of the produce grown in the U.S.</a:t>
            </a:r>
          </a:p>
          <a:p>
            <a:pPr lvl="2" eaLnBrk="1" hangingPunct="1">
              <a:lnSpc>
                <a:spcPct val="90000"/>
              </a:lnSpc>
            </a:pPr>
            <a:r>
              <a:rPr lang="en-US" smtClean="0"/>
              <a:t>Substandard housing</a:t>
            </a:r>
          </a:p>
          <a:p>
            <a:pPr lvl="2" eaLnBrk="1" hangingPunct="1">
              <a:lnSpc>
                <a:spcPct val="90000"/>
              </a:lnSpc>
            </a:pPr>
            <a:r>
              <a:rPr lang="en-US" smtClean="0"/>
              <a:t>Lack of access to safe drinking water, bathing and sanitary toilets </a:t>
            </a:r>
          </a:p>
          <a:p>
            <a:pPr eaLnBrk="1" hangingPunct="1">
              <a:lnSpc>
                <a:spcPct val="90000"/>
              </a:lnSpc>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smtClean="0"/>
              <a:t>Sweatshop Labor in the U.S.</a:t>
            </a:r>
          </a:p>
        </p:txBody>
      </p:sp>
      <p:sp>
        <p:nvSpPr>
          <p:cNvPr id="87043" name="Rectangle 3"/>
          <p:cNvSpPr>
            <a:spLocks noGrp="1" noChangeArrowheads="1"/>
          </p:cNvSpPr>
          <p:nvPr>
            <p:ph idx="1"/>
          </p:nvPr>
        </p:nvSpPr>
        <p:spPr/>
        <p:txBody>
          <a:bodyPr/>
          <a:lstStyle/>
          <a:p>
            <a:pPr eaLnBrk="1" hangingPunct="1"/>
            <a:r>
              <a:rPr lang="en-US" smtClean="0"/>
              <a:t>Work environment characterized by:</a:t>
            </a:r>
          </a:p>
          <a:p>
            <a:pPr lvl="1" eaLnBrk="1" hangingPunct="1"/>
            <a:r>
              <a:rPr lang="en-US" smtClean="0"/>
              <a:t>less than minimum wage pay</a:t>
            </a:r>
          </a:p>
          <a:p>
            <a:pPr lvl="1" eaLnBrk="1" hangingPunct="1"/>
            <a:r>
              <a:rPr lang="en-US" smtClean="0"/>
              <a:t>excessively long hours of work</a:t>
            </a:r>
          </a:p>
          <a:p>
            <a:pPr lvl="1" eaLnBrk="1" hangingPunct="1"/>
            <a:r>
              <a:rPr lang="en-US" smtClean="0"/>
              <a:t>unsafe working conditions</a:t>
            </a:r>
          </a:p>
          <a:p>
            <a:pPr lvl="1" eaLnBrk="1" hangingPunct="1"/>
            <a:r>
              <a:rPr lang="en-US" smtClean="0"/>
              <a:t>abusive treatment of workers by employers</a:t>
            </a:r>
          </a:p>
          <a:p>
            <a:pPr lvl="1" eaLnBrk="1" hangingPunct="1"/>
            <a:r>
              <a:rPr lang="en-US" smtClean="0"/>
              <a:t>Lack of worker organizations aimed at negotiating better working conditions.</a:t>
            </a:r>
          </a:p>
          <a:p>
            <a:pPr eaLnBrk="1" hangingPunct="1"/>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smtClean="0"/>
              <a:t>Systems of social stratification </a:t>
            </a:r>
          </a:p>
        </p:txBody>
      </p:sp>
      <p:sp>
        <p:nvSpPr>
          <p:cNvPr id="88068" name="Rectangle 3"/>
          <p:cNvSpPr>
            <a:spLocks noGrp="1" noChangeArrowheads="1"/>
          </p:cNvSpPr>
          <p:nvPr>
            <p:ph idx="1"/>
          </p:nvPr>
        </p:nvSpPr>
        <p:spPr/>
        <p:txBody>
          <a:bodyPr/>
          <a:lstStyle/>
          <a:p>
            <a:pPr eaLnBrk="1" hangingPunct="1"/>
            <a:r>
              <a:rPr lang="en-US" smtClean="0"/>
              <a:t>India’s religion </a:t>
            </a:r>
          </a:p>
          <a:p>
            <a:pPr lvl="1" eaLnBrk="1" hangingPunct="1"/>
            <a:r>
              <a:rPr lang="en-US" smtClean="0"/>
              <a:t>Castes </a:t>
            </a:r>
          </a:p>
          <a:p>
            <a:pPr lvl="1" eaLnBrk="1" hangingPunct="1"/>
            <a:r>
              <a:rPr lang="en-US" smtClean="0"/>
              <a:t>Ascribed status- determined at birth</a:t>
            </a:r>
          </a:p>
          <a:p>
            <a:pPr lvl="1" eaLnBrk="1" hangingPunct="1"/>
            <a:r>
              <a:rPr lang="en-US" smtClean="0"/>
              <a:t>Firm Boundaries </a:t>
            </a:r>
          </a:p>
          <a:p>
            <a:pPr lvl="1" eaLnBrk="1" hangingPunct="1"/>
            <a:r>
              <a:rPr lang="en-US" smtClean="0"/>
              <a:t>Endogamy </a:t>
            </a:r>
          </a:p>
        </p:txBody>
      </p:sp>
      <p:sp>
        <p:nvSpPr>
          <p:cNvPr id="5" name="Slide Number Placeholder 5"/>
          <p:cNvSpPr>
            <a:spLocks noGrp="1"/>
          </p:cNvSpPr>
          <p:nvPr>
            <p:ph type="sldNum" sz="quarter" idx="12"/>
          </p:nvPr>
        </p:nvSpPr>
        <p:spPr/>
        <p:txBody>
          <a:bodyPr/>
          <a:lstStyle/>
          <a:p>
            <a:pPr>
              <a:defRPr/>
            </a:pPr>
            <a:fld id="{E6447975-5940-4266-BE52-98FB779F5A97}" type="slidenum">
              <a:rPr/>
              <a:pPr>
                <a:defRPr/>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defRPr/>
            </a:pPr>
            <a:r>
              <a:rPr smtClean="0"/>
              <a:t>Systems of social stratification</a:t>
            </a:r>
          </a:p>
        </p:txBody>
      </p:sp>
      <p:sp>
        <p:nvSpPr>
          <p:cNvPr id="89092" name="Rectangle 3"/>
          <p:cNvSpPr>
            <a:spLocks noGrp="1" noChangeArrowheads="1"/>
          </p:cNvSpPr>
          <p:nvPr>
            <p:ph idx="1"/>
          </p:nvPr>
        </p:nvSpPr>
        <p:spPr/>
        <p:txBody>
          <a:bodyPr/>
          <a:lstStyle/>
          <a:p>
            <a:pPr eaLnBrk="1" hangingPunct="1"/>
            <a:r>
              <a:rPr lang="en-US" smtClean="0"/>
              <a:t>India’s religious castes</a:t>
            </a:r>
          </a:p>
          <a:p>
            <a:pPr lvl="1" eaLnBrk="1" hangingPunct="1"/>
            <a:r>
              <a:rPr lang="en-US" smtClean="0"/>
              <a:t>Witch Hunt article </a:t>
            </a:r>
          </a:p>
          <a:p>
            <a:pPr eaLnBrk="1" hangingPunct="1"/>
            <a:r>
              <a:rPr lang="en-US" smtClean="0"/>
              <a:t>U.S. racial caste system</a:t>
            </a:r>
          </a:p>
          <a:p>
            <a:pPr lvl="1" eaLnBrk="1" hangingPunct="1"/>
            <a:r>
              <a:rPr lang="en-US" smtClean="0"/>
              <a:t>Started when slavery ended- even in the earliest part of this country, all whites were considered higher than all African Americans </a:t>
            </a:r>
          </a:p>
          <a:p>
            <a:pPr lvl="1" eaLnBrk="1" hangingPunct="1"/>
            <a:r>
              <a:rPr lang="en-US" smtClean="0"/>
              <a:t>Segregation </a:t>
            </a:r>
          </a:p>
        </p:txBody>
      </p:sp>
      <p:sp>
        <p:nvSpPr>
          <p:cNvPr id="5" name="Slide Number Placeholder 4"/>
          <p:cNvSpPr>
            <a:spLocks noGrp="1"/>
          </p:cNvSpPr>
          <p:nvPr>
            <p:ph type="sldNum" sz="quarter" idx="12"/>
          </p:nvPr>
        </p:nvSpPr>
        <p:spPr/>
        <p:txBody>
          <a:bodyPr/>
          <a:lstStyle/>
          <a:p>
            <a:pPr>
              <a:defRPr/>
            </a:pPr>
            <a:fld id="{E9C65559-43C2-4E55-B037-7C0D9266EF1E}" type="slidenum">
              <a:rPr/>
              <a:pPr>
                <a:defRPr/>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defRPr/>
            </a:pPr>
            <a:r>
              <a:rPr smtClean="0"/>
              <a:t>Social stratification/social class</a:t>
            </a:r>
          </a:p>
        </p:txBody>
      </p:sp>
      <p:sp>
        <p:nvSpPr>
          <p:cNvPr id="90116" name="Rectangle 3"/>
          <p:cNvSpPr>
            <a:spLocks noGrp="1" noChangeArrowheads="1"/>
          </p:cNvSpPr>
          <p:nvPr>
            <p:ph idx="1"/>
          </p:nvPr>
        </p:nvSpPr>
        <p:spPr/>
        <p:txBody>
          <a:bodyPr/>
          <a:lstStyle/>
          <a:p>
            <a:pPr eaLnBrk="1" hangingPunct="1"/>
            <a:r>
              <a:rPr lang="en-US" smtClean="0"/>
              <a:t>A class system is a form of social stratification based on the possession of money and or material possessions </a:t>
            </a:r>
          </a:p>
          <a:p>
            <a:pPr lvl="1" eaLnBrk="1" hangingPunct="1"/>
            <a:r>
              <a:rPr lang="en-US" smtClean="0"/>
              <a:t>Initial social class position is based on that of one’s parents (ascribed status)</a:t>
            </a:r>
          </a:p>
          <a:p>
            <a:pPr lvl="1" eaLnBrk="1" hangingPunct="1"/>
            <a:r>
              <a:rPr lang="en-US" smtClean="0"/>
              <a:t>With relatively fluid boundaries, a class system allows for social mobility, movement up and down the social class ladder</a:t>
            </a:r>
          </a:p>
        </p:txBody>
      </p:sp>
      <p:sp>
        <p:nvSpPr>
          <p:cNvPr id="5" name="Slide Number Placeholder 5"/>
          <p:cNvSpPr>
            <a:spLocks noGrp="1"/>
          </p:cNvSpPr>
          <p:nvPr>
            <p:ph type="sldNum" sz="quarter" idx="12"/>
          </p:nvPr>
        </p:nvSpPr>
        <p:spPr/>
        <p:txBody>
          <a:bodyPr/>
          <a:lstStyle/>
          <a:p>
            <a:pPr>
              <a:defRPr/>
            </a:pPr>
            <a:fld id="{05154A94-60F9-4C3F-B2FE-A967A07D2728}" type="slidenum">
              <a:rPr/>
              <a:pPr>
                <a:defRP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defRPr/>
            </a:pPr>
            <a:r>
              <a:rPr smtClean="0"/>
              <a:t>Social strat, class and gender</a:t>
            </a:r>
          </a:p>
        </p:txBody>
      </p:sp>
      <p:sp>
        <p:nvSpPr>
          <p:cNvPr id="91140" name="Rectangle 3"/>
          <p:cNvSpPr>
            <a:spLocks noGrp="1" noChangeArrowheads="1"/>
          </p:cNvSpPr>
          <p:nvPr>
            <p:ph idx="1"/>
          </p:nvPr>
        </p:nvSpPr>
        <p:spPr/>
        <p:txBody>
          <a:bodyPr/>
          <a:lstStyle/>
          <a:p>
            <a:pPr eaLnBrk="1" hangingPunct="1"/>
            <a:r>
              <a:rPr lang="en-US" smtClean="0"/>
              <a:t>No matter what system a society may use to divide people into different layers, gender is always an essential part of those distinctions within each layer </a:t>
            </a:r>
          </a:p>
        </p:txBody>
      </p:sp>
      <p:sp>
        <p:nvSpPr>
          <p:cNvPr id="5" name="Slide Number Placeholder 5"/>
          <p:cNvSpPr>
            <a:spLocks noGrp="1"/>
          </p:cNvSpPr>
          <p:nvPr>
            <p:ph type="sldNum" sz="quarter" idx="12"/>
          </p:nvPr>
        </p:nvSpPr>
        <p:spPr/>
        <p:txBody>
          <a:bodyPr/>
          <a:lstStyle/>
          <a:p>
            <a:pPr>
              <a:defRPr/>
            </a:pPr>
            <a:fld id="{6EFE0CF6-B470-46EB-A09A-88FF2DEFB45E}" type="slidenum">
              <a:rPr/>
              <a:pPr>
                <a:defRPr/>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smtClean="0"/>
              <a:t>Social strat, class and gender</a:t>
            </a:r>
          </a:p>
        </p:txBody>
      </p:sp>
      <p:sp>
        <p:nvSpPr>
          <p:cNvPr id="92164" name="Rectangle 3"/>
          <p:cNvSpPr>
            <a:spLocks noGrp="1" noChangeArrowheads="1"/>
          </p:cNvSpPr>
          <p:nvPr>
            <p:ph idx="1"/>
          </p:nvPr>
        </p:nvSpPr>
        <p:spPr/>
        <p:txBody>
          <a:bodyPr/>
          <a:lstStyle/>
          <a:p>
            <a:pPr lvl="1" eaLnBrk="1" hangingPunct="1"/>
            <a:r>
              <a:rPr lang="en-US" smtClean="0"/>
              <a:t>On the basis of gender, people are sorted into categories and given differential access to rewards </a:t>
            </a:r>
          </a:p>
          <a:p>
            <a:pPr lvl="1" eaLnBrk="1" hangingPunct="1"/>
            <a:endParaRPr lang="en-US" smtClean="0"/>
          </a:p>
          <a:p>
            <a:pPr lvl="1" eaLnBrk="1" hangingPunct="1"/>
            <a:r>
              <a:rPr lang="en-US" smtClean="0"/>
              <a:t>Social distinctions have always favored males </a:t>
            </a:r>
          </a:p>
          <a:p>
            <a:pPr eaLnBrk="1" hangingPunct="1"/>
            <a:endParaRPr lang="en-US" smtClean="0"/>
          </a:p>
        </p:txBody>
      </p:sp>
      <p:sp>
        <p:nvSpPr>
          <p:cNvPr id="5" name="Slide Number Placeholder 5"/>
          <p:cNvSpPr>
            <a:spLocks noGrp="1"/>
          </p:cNvSpPr>
          <p:nvPr>
            <p:ph type="sldNum" sz="quarter" idx="12"/>
          </p:nvPr>
        </p:nvSpPr>
        <p:spPr/>
        <p:txBody>
          <a:bodyPr/>
          <a:lstStyle/>
          <a:p>
            <a:pPr>
              <a:defRPr/>
            </a:pPr>
            <a:fld id="{EA1FBE58-ABAB-4C15-B999-0804F4A76B63}" type="slidenum">
              <a:rPr/>
              <a:pPr>
                <a:defRPr/>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5123" name="Slide Number Placeholder 5"/>
          <p:cNvSpPr>
            <a:spLocks noGrp="1"/>
          </p:cNvSpPr>
          <p:nvPr>
            <p:ph type="sldNum" sz="quarter" idx="12"/>
          </p:nvPr>
        </p:nvSpPr>
        <p:spPr/>
        <p:txBody>
          <a:bodyPr/>
          <a:lstStyle/>
          <a:p>
            <a:pPr>
              <a:defRPr/>
            </a:pPr>
            <a:fld id="{B8BB6E66-1020-4D96-80CF-1CD79C227774}" type="slidenum">
              <a:rPr smtClean="0"/>
              <a:pPr>
                <a:defRPr/>
              </a:pPr>
              <a:t>27</a:t>
            </a:fld>
            <a:endParaRPr smtClean="0"/>
          </a:p>
        </p:txBody>
      </p:sp>
      <p:sp>
        <p:nvSpPr>
          <p:cNvPr id="204802" name="Rectangle 2"/>
          <p:cNvSpPr>
            <a:spLocks noGrp="1" noChangeArrowheads="1"/>
          </p:cNvSpPr>
          <p:nvPr>
            <p:ph type="body" sz="half" idx="4294967295"/>
          </p:nvPr>
        </p:nvSpPr>
        <p:spPr>
          <a:xfrm>
            <a:off x="0" y="2057400"/>
            <a:ext cx="6781800" cy="3657600"/>
          </a:xfrm>
          <a:noFill/>
        </p:spPr>
        <p:txBody>
          <a:bodyPr lIns="92075" tIns="46038" rIns="92075" bIns="46038"/>
          <a:lstStyle/>
          <a:p>
            <a:pPr marL="1085850" indent="-1085850" eaLnBrk="1" hangingPunct="1">
              <a:lnSpc>
                <a:spcPct val="120000"/>
              </a:lnSpc>
              <a:spcBef>
                <a:spcPct val="0"/>
              </a:spcBef>
              <a:buClr>
                <a:srgbClr val="FFCC66"/>
              </a:buClr>
              <a:buFont typeface="Wingdings" pitchFamily="2" charset="2"/>
              <a:buNone/>
            </a:pPr>
            <a:r>
              <a:rPr lang="en-US" smtClean="0">
                <a:latin typeface="Times New Roman" pitchFamily="18" charset="0"/>
              </a:rPr>
              <a:t>Social Class</a:t>
            </a:r>
          </a:p>
          <a:p>
            <a:pPr marL="1085850" indent="-1085850" eaLnBrk="1" hangingPunct="1">
              <a:spcBef>
                <a:spcPct val="0"/>
              </a:spcBef>
              <a:buClr>
                <a:srgbClr val="FFCC66"/>
              </a:buClr>
              <a:buFont typeface="Wingdings" pitchFamily="2" charset="2"/>
              <a:buNone/>
            </a:pPr>
            <a:r>
              <a:rPr lang="en-US" smtClean="0">
                <a:latin typeface="Times New Roman" pitchFamily="18" charset="0"/>
              </a:rPr>
              <a:t>         </a:t>
            </a:r>
            <a:r>
              <a:rPr lang="en-US" i="1" smtClean="0">
                <a:latin typeface="Times New Roman" pitchFamily="18" charset="0"/>
              </a:rPr>
              <a:t>  A large group of people who rank closely to one another in wealth, power, and prestige.</a:t>
            </a:r>
            <a:endParaRPr lang="en-US" smtClean="0">
              <a:latin typeface="Times New Roman" pitchFamily="18" charset="0"/>
            </a:endParaRPr>
          </a:p>
        </p:txBody>
      </p:sp>
      <p:sp>
        <p:nvSpPr>
          <p:cNvPr id="204803" name="Text Box 3"/>
          <p:cNvSpPr txBox="1">
            <a:spLocks noChangeArrowheads="1"/>
          </p:cNvSpPr>
          <p:nvPr/>
        </p:nvSpPr>
        <p:spPr bwMode="auto">
          <a:xfrm>
            <a:off x="1066800" y="958850"/>
            <a:ext cx="7772400" cy="641350"/>
          </a:xfrm>
          <a:prstGeom prst="rect">
            <a:avLst/>
          </a:prstGeom>
          <a:noFill/>
          <a:ln w="9525">
            <a:noFill/>
            <a:miter lim="800000"/>
            <a:headEnd type="none" w="sm" len="sm"/>
            <a:tailEnd type="none" w="sm" len="sm"/>
          </a:ln>
          <a:effectLst/>
        </p:spPr>
        <p:txBody>
          <a:bodyPr lIns="92075" tIns="46038" rIns="92075" bIns="46038" anchor="ctr"/>
          <a:lstStyle/>
          <a:p>
            <a:pPr>
              <a:spcBef>
                <a:spcPct val="0"/>
              </a:spcBef>
              <a:buClrTx/>
              <a:buSzTx/>
              <a:buFontTx/>
              <a:buNone/>
              <a:defRPr/>
            </a:pPr>
            <a:r>
              <a:rPr lang="en-US" sz="4400" dirty="0">
                <a:solidFill>
                  <a:srgbClr val="0F78A0"/>
                </a:solidFill>
                <a:effectLst>
                  <a:outerShdw blurRad="38100" dist="38100" dir="2700000" algn="tl">
                    <a:srgbClr val="000000"/>
                  </a:outerShdw>
                </a:effectLst>
                <a:latin typeface="Arial Black" pitchFamily="34" charset="0"/>
              </a:rPr>
              <a:t>What is Social Class?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2"/>
                                        </p:tgtEl>
                                        <p:attrNameLst>
                                          <p:attrName>style.visibility</p:attrName>
                                        </p:attrNameLst>
                                      </p:cBhvr>
                                      <p:to>
                                        <p:strVal val="visible"/>
                                      </p:to>
                                    </p:set>
                                  </p:childTnLst>
                                  <p:subTnLst>
                                    <p:animClr>
                                      <p:cBhvr override="childStyle">
                                        <p:cTn dur="1" fill="hold" display="0" masterRel="nextClick" afterEffect="1"/>
                                        <p:tgtEl>
                                          <p:spTgt spid="204802"/>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6147" name="Slide Number Placeholder 5"/>
          <p:cNvSpPr>
            <a:spLocks noGrp="1"/>
          </p:cNvSpPr>
          <p:nvPr>
            <p:ph type="sldNum" sz="quarter" idx="12"/>
          </p:nvPr>
        </p:nvSpPr>
        <p:spPr/>
        <p:txBody>
          <a:bodyPr/>
          <a:lstStyle/>
          <a:p>
            <a:pPr>
              <a:defRPr/>
            </a:pPr>
            <a:fld id="{4759061B-0702-491A-9797-41FA8760156A}" type="slidenum">
              <a:rPr smtClean="0"/>
              <a:pPr>
                <a:defRPr/>
              </a:pPr>
              <a:t>28</a:t>
            </a:fld>
            <a:endParaRPr smtClean="0"/>
          </a:p>
        </p:txBody>
      </p:sp>
      <p:sp>
        <p:nvSpPr>
          <p:cNvPr id="206850" name="Rectangle 2"/>
          <p:cNvSpPr>
            <a:spLocks noGrp="1" noChangeArrowheads="1"/>
          </p:cNvSpPr>
          <p:nvPr>
            <p:ph type="body" sz="half" idx="4294967295"/>
          </p:nvPr>
        </p:nvSpPr>
        <p:spPr>
          <a:xfrm>
            <a:off x="2362200" y="1752600"/>
            <a:ext cx="6781800" cy="4800600"/>
          </a:xfrm>
        </p:spPr>
        <p:txBody>
          <a:bodyPr/>
          <a:lstStyle/>
          <a:p>
            <a:pPr marL="0" indent="-273050" eaLnBrk="1" hangingPunct="1">
              <a:lnSpc>
                <a:spcPct val="140000"/>
              </a:lnSpc>
              <a:spcBef>
                <a:spcPct val="0"/>
              </a:spcBef>
            </a:pPr>
            <a:r>
              <a:rPr lang="en-US" b="1" i="1" smtClean="0">
                <a:latin typeface="Times New Roman" pitchFamily="18" charset="0"/>
              </a:rPr>
              <a:t>Wealth</a:t>
            </a:r>
            <a:r>
              <a:rPr lang="en-US" smtClean="0">
                <a:latin typeface="Times New Roman" pitchFamily="18" charset="0"/>
              </a:rPr>
              <a:t> – Value of a Person’s Assets</a:t>
            </a:r>
          </a:p>
          <a:p>
            <a:pPr marL="0" indent="-273050" eaLnBrk="1" hangingPunct="1">
              <a:lnSpc>
                <a:spcPct val="140000"/>
              </a:lnSpc>
              <a:spcBef>
                <a:spcPct val="0"/>
              </a:spcBef>
              <a:buFont typeface="Wingdings 2" pitchFamily="18" charset="2"/>
              <a:buNone/>
            </a:pPr>
            <a:r>
              <a:rPr lang="en-US" smtClean="0">
                <a:latin typeface="Times New Roman" pitchFamily="18" charset="0"/>
              </a:rPr>
              <a:t>		</a:t>
            </a:r>
            <a:r>
              <a:rPr lang="en-US" sz="2400" smtClean="0">
                <a:latin typeface="Times New Roman" pitchFamily="18" charset="0"/>
              </a:rPr>
              <a:t>Wealth consists of property and income</a:t>
            </a:r>
          </a:p>
          <a:p>
            <a:pPr marL="0" indent="-273050" eaLnBrk="1" hangingPunct="1">
              <a:lnSpc>
                <a:spcPct val="140000"/>
              </a:lnSpc>
              <a:spcBef>
                <a:spcPct val="0"/>
              </a:spcBef>
              <a:buFont typeface="Wingdings 2" pitchFamily="18" charset="2"/>
              <a:buNone/>
            </a:pPr>
            <a:r>
              <a:rPr lang="en-US" smtClean="0">
                <a:latin typeface="Times New Roman" pitchFamily="18" charset="0"/>
              </a:rPr>
              <a:t>		</a:t>
            </a:r>
            <a:r>
              <a:rPr lang="en-US" sz="2400" smtClean="0">
                <a:latin typeface="Times New Roman" pitchFamily="18" charset="0"/>
              </a:rPr>
              <a:t>Wealth and income not necessarily the same </a:t>
            </a:r>
          </a:p>
          <a:p>
            <a:pPr marL="0" indent="-273050" eaLnBrk="1" hangingPunct="1">
              <a:lnSpc>
                <a:spcPct val="140000"/>
              </a:lnSpc>
              <a:spcBef>
                <a:spcPct val="0"/>
              </a:spcBef>
            </a:pPr>
            <a:r>
              <a:rPr lang="en-US" b="1" i="1" smtClean="0">
                <a:latin typeface="Times New Roman" pitchFamily="18" charset="0"/>
              </a:rPr>
              <a:t>Power</a:t>
            </a:r>
            <a:r>
              <a:rPr lang="en-US" smtClean="0">
                <a:latin typeface="Times New Roman" pitchFamily="18" charset="0"/>
              </a:rPr>
              <a:t> – ability to get your way despite resistance</a:t>
            </a:r>
          </a:p>
        </p:txBody>
      </p:sp>
      <p:sp>
        <p:nvSpPr>
          <p:cNvPr id="206852" name="Text Box 4"/>
          <p:cNvSpPr txBox="1">
            <a:spLocks noChangeArrowheads="1"/>
          </p:cNvSpPr>
          <p:nvPr/>
        </p:nvSpPr>
        <p:spPr bwMode="auto">
          <a:xfrm>
            <a:off x="1447800" y="228600"/>
            <a:ext cx="6705600" cy="1371600"/>
          </a:xfrm>
          <a:prstGeom prst="rect">
            <a:avLst/>
          </a:prstGeom>
          <a:noFill/>
          <a:ln w="9525">
            <a:noFill/>
            <a:miter lim="800000"/>
            <a:headEnd type="none" w="sm" len="sm"/>
            <a:tailEnd type="none" w="sm" len="sm"/>
          </a:ln>
          <a:effectLst/>
        </p:spPr>
        <p:txBody>
          <a:bodyPr lIns="92075" tIns="46038" rIns="92075" bIns="46038" anchor="ctr"/>
          <a:lstStyle/>
          <a:p>
            <a:pPr>
              <a:spcBef>
                <a:spcPct val="0"/>
              </a:spcBef>
              <a:buClrTx/>
              <a:buSzTx/>
              <a:buFontTx/>
              <a:buNone/>
              <a:defRPr/>
            </a:pPr>
            <a:r>
              <a:rPr lang="en-US" sz="4400" dirty="0">
                <a:solidFill>
                  <a:srgbClr val="0F78A0"/>
                </a:solidFill>
                <a:effectLst>
                  <a:outerShdw blurRad="38100" dist="38100" dir="2700000" algn="tl">
                    <a:srgbClr val="000000"/>
                  </a:outerShdw>
                </a:effectLst>
                <a:latin typeface="Arial Black" pitchFamily="34" charset="0"/>
              </a:rPr>
              <a:t>Components of Social Class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0">
                                            <p:txEl>
                                              <p:pRg st="0" end="0"/>
                                            </p:txEl>
                                          </p:spTgt>
                                        </p:tgtEl>
                                        <p:attrNameLst>
                                          <p:attrName>style.visibility</p:attrName>
                                        </p:attrNameLst>
                                      </p:cBhvr>
                                      <p:to>
                                        <p:strVal val="visible"/>
                                      </p:to>
                                    </p:set>
                                  </p:childTnLst>
                                  <p:subTnLst>
                                    <p:animClr>
                                      <p:cBhvr override="childStyle">
                                        <p:cTn dur="1" fill="hold" display="0" masterRel="nextClick" afterEffect="1"/>
                                        <p:tgtEl>
                                          <p:spTgt spid="20685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0">
                                            <p:txEl>
                                              <p:pRg st="1" end="1"/>
                                            </p:txEl>
                                          </p:spTgt>
                                        </p:tgtEl>
                                        <p:attrNameLst>
                                          <p:attrName>style.visibility</p:attrName>
                                        </p:attrNameLst>
                                      </p:cBhvr>
                                      <p:to>
                                        <p:strVal val="visible"/>
                                      </p:to>
                                    </p:set>
                                  </p:childTnLst>
                                  <p:subTnLst>
                                    <p:animClr>
                                      <p:cBhvr override="childStyle">
                                        <p:cTn dur="1" fill="hold" display="0" masterRel="nextClick" afterEffect="1"/>
                                        <p:tgtEl>
                                          <p:spTgt spid="206850">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850">
                                            <p:txEl>
                                              <p:pRg st="2" end="2"/>
                                            </p:txEl>
                                          </p:spTgt>
                                        </p:tgtEl>
                                        <p:attrNameLst>
                                          <p:attrName>style.visibility</p:attrName>
                                        </p:attrNameLst>
                                      </p:cBhvr>
                                      <p:to>
                                        <p:strVal val="visible"/>
                                      </p:to>
                                    </p:set>
                                  </p:childTnLst>
                                  <p:subTnLst>
                                    <p:animClr>
                                      <p:cBhvr override="childStyle">
                                        <p:cTn dur="1" fill="hold" display="0" masterRel="nextClick" afterEffect="1"/>
                                        <p:tgtEl>
                                          <p:spTgt spid="206850">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850">
                                            <p:txEl>
                                              <p:pRg st="3" end="3"/>
                                            </p:txEl>
                                          </p:spTgt>
                                        </p:tgtEl>
                                        <p:attrNameLst>
                                          <p:attrName>style.visibility</p:attrName>
                                        </p:attrNameLst>
                                      </p:cBhvr>
                                      <p:to>
                                        <p:strVal val="visible"/>
                                      </p:to>
                                    </p:set>
                                  </p:childTnLst>
                                  <p:subTnLst>
                                    <p:animClr>
                                      <p:cBhvr override="childStyle">
                                        <p:cTn dur="1" fill="hold" display="0" masterRel="nextClick" afterEffect="1"/>
                                        <p:tgtEl>
                                          <p:spTgt spid="20685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eaLnBrk="1" hangingPunct="1">
              <a:defRPr/>
            </a:pPr>
            <a:r>
              <a:rPr smtClean="0">
                <a:solidFill>
                  <a:srgbClr val="0F78A0"/>
                </a:solidFill>
                <a:effectLst>
                  <a:outerShdw blurRad="38100" dist="38100" dir="2700000" algn="tl">
                    <a:srgbClr val="000000"/>
                  </a:outerShdw>
                </a:effectLst>
                <a:latin typeface="Arial Black" pitchFamily="34" charset="0"/>
              </a:rPr>
              <a:t/>
            </a:r>
            <a:br>
              <a:rPr smtClean="0">
                <a:solidFill>
                  <a:srgbClr val="0F78A0"/>
                </a:solidFill>
                <a:effectLst>
                  <a:outerShdw blurRad="38100" dist="38100" dir="2700000" algn="tl">
                    <a:srgbClr val="000000"/>
                  </a:outerShdw>
                </a:effectLst>
                <a:latin typeface="Arial Black" pitchFamily="34" charset="0"/>
              </a:rPr>
            </a:br>
            <a:r>
              <a:rPr sz="4900" smtClean="0">
                <a:solidFill>
                  <a:srgbClr val="0F78A0"/>
                </a:solidFill>
                <a:effectLst>
                  <a:outerShdw blurRad="38100" dist="38100" dir="2700000" algn="tl">
                    <a:srgbClr val="000000"/>
                  </a:outerShdw>
                </a:effectLst>
                <a:latin typeface="Arial Black" pitchFamily="34" charset="0"/>
              </a:rPr>
              <a:t>Components of Social Class </a:t>
            </a:r>
            <a:endParaRPr sz="4900" smtClean="0"/>
          </a:p>
        </p:txBody>
      </p:sp>
      <p:sp>
        <p:nvSpPr>
          <p:cNvPr id="217090" name="Rectangle 2"/>
          <p:cNvSpPr>
            <a:spLocks noGrp="1" noChangeArrowheads="1"/>
          </p:cNvSpPr>
          <p:nvPr>
            <p:ph idx="1"/>
          </p:nvPr>
        </p:nvSpPr>
        <p:spPr/>
        <p:txBody>
          <a:bodyPr/>
          <a:lstStyle/>
          <a:p>
            <a:pPr marL="0" indent="-273050" eaLnBrk="1" hangingPunct="1">
              <a:spcBef>
                <a:spcPct val="0"/>
              </a:spcBef>
            </a:pPr>
            <a:r>
              <a:rPr lang="en-US" b="1" i="1" smtClean="0">
                <a:latin typeface="Times New Roman" pitchFamily="18" charset="0"/>
              </a:rPr>
              <a:t>Prestige</a:t>
            </a:r>
            <a:r>
              <a:rPr lang="en-US" smtClean="0">
                <a:latin typeface="Times New Roman" pitchFamily="18" charset="0"/>
              </a:rPr>
              <a:t> – respect given to one’s occupation</a:t>
            </a:r>
          </a:p>
          <a:p>
            <a:pPr marL="0" indent="-273050" eaLnBrk="1" hangingPunct="1">
              <a:spcBef>
                <a:spcPct val="0"/>
              </a:spcBef>
              <a:buFont typeface="Wingdings 2" pitchFamily="18" charset="2"/>
              <a:buNone/>
            </a:pPr>
            <a:r>
              <a:rPr lang="en-US" smtClean="0">
                <a:latin typeface="Times New Roman" pitchFamily="18" charset="0"/>
              </a:rPr>
              <a:t>Jobs that have greater levels of prestige:</a:t>
            </a:r>
          </a:p>
          <a:p>
            <a:pPr marL="742950" lvl="1" indent="-285750" eaLnBrk="1" hangingPunct="1">
              <a:spcBef>
                <a:spcPct val="0"/>
              </a:spcBef>
              <a:buFont typeface="Candara" pitchFamily="34" charset="0"/>
              <a:buAutoNum type="arabicPeriod"/>
            </a:pPr>
            <a:r>
              <a:rPr lang="en-US" smtClean="0">
                <a:latin typeface="Times New Roman" pitchFamily="18" charset="0"/>
              </a:rPr>
              <a:t>Generally pay more</a:t>
            </a:r>
          </a:p>
          <a:p>
            <a:pPr marL="742950" lvl="1" indent="-285750" eaLnBrk="1" hangingPunct="1">
              <a:spcBef>
                <a:spcPct val="0"/>
              </a:spcBef>
              <a:buFont typeface="Candara" pitchFamily="34" charset="0"/>
              <a:buAutoNum type="arabicPeriod"/>
            </a:pPr>
            <a:r>
              <a:rPr lang="en-US" smtClean="0">
                <a:latin typeface="Times New Roman" pitchFamily="18" charset="0"/>
              </a:rPr>
              <a:t>Entail more abstract thought</a:t>
            </a:r>
          </a:p>
          <a:p>
            <a:pPr marL="742950" lvl="1" indent="-285750" eaLnBrk="1" hangingPunct="1">
              <a:spcBef>
                <a:spcPct val="0"/>
              </a:spcBef>
              <a:buFont typeface="Candara" pitchFamily="34" charset="0"/>
              <a:buAutoNum type="arabicPeriod"/>
            </a:pPr>
            <a:r>
              <a:rPr lang="en-US" smtClean="0">
                <a:latin typeface="Times New Roman" pitchFamily="18" charset="0"/>
              </a:rPr>
              <a:t>Require more education</a:t>
            </a:r>
          </a:p>
          <a:p>
            <a:pPr marL="742950" lvl="1" indent="-285750" eaLnBrk="1" hangingPunct="1">
              <a:spcBef>
                <a:spcPct val="0"/>
              </a:spcBef>
              <a:buFont typeface="Candara" pitchFamily="34" charset="0"/>
              <a:buAutoNum type="arabicPeriod"/>
            </a:pPr>
            <a:r>
              <a:rPr lang="en-US" smtClean="0">
                <a:latin typeface="Times New Roman" pitchFamily="18" charset="0"/>
              </a:rPr>
              <a:t>Have greater autonomy </a:t>
            </a:r>
          </a:p>
          <a:p>
            <a:pPr marL="0" indent="-273050" eaLnBrk="1" hangingPunct="1">
              <a:spcBef>
                <a:spcPct val="0"/>
              </a:spcBef>
            </a:pPr>
            <a:endParaRPr lang="en-US" smtClean="0">
              <a:latin typeface="Times New Roman" pitchFamily="18" charset="0"/>
            </a:endParaRPr>
          </a:p>
        </p:txBody>
      </p:sp>
      <p:sp>
        <p:nvSpPr>
          <p:cNvPr id="11266"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11267" name="Slide Number Placeholder 5"/>
          <p:cNvSpPr>
            <a:spLocks noGrp="1"/>
          </p:cNvSpPr>
          <p:nvPr>
            <p:ph type="sldNum" sz="quarter" idx="12"/>
          </p:nvPr>
        </p:nvSpPr>
        <p:spPr/>
        <p:txBody>
          <a:bodyPr/>
          <a:lstStyle/>
          <a:p>
            <a:pPr>
              <a:defRPr/>
            </a:pPr>
            <a:fld id="{0C086C42-629F-4D91-9795-F282A59C5CE4}" type="slidenum">
              <a:rPr smtClean="0"/>
              <a:pPr>
                <a:defRPr/>
              </a:pPr>
              <a:t>29</a:t>
            </a:fld>
            <a:endParaRPr smtClean="0"/>
          </a:p>
        </p:txBody>
      </p:sp>
      <p:sp>
        <p:nvSpPr>
          <p:cNvPr id="217091" name="Text Box 3"/>
          <p:cNvSpPr txBox="1">
            <a:spLocks noChangeArrowheads="1"/>
          </p:cNvSpPr>
          <p:nvPr/>
        </p:nvSpPr>
        <p:spPr bwMode="auto">
          <a:xfrm>
            <a:off x="1066800" y="228600"/>
            <a:ext cx="6629400" cy="1371600"/>
          </a:xfrm>
          <a:prstGeom prst="rect">
            <a:avLst/>
          </a:prstGeom>
          <a:noFill/>
          <a:ln w="9525">
            <a:noFill/>
            <a:miter lim="800000"/>
            <a:headEnd type="none" w="sm" len="sm"/>
            <a:tailEnd type="none" w="sm" len="sm"/>
          </a:ln>
          <a:effectLst/>
        </p:spPr>
        <p:txBody>
          <a:bodyPr lIns="92075" tIns="46038" rIns="92075" bIns="46038" anchor="ctr"/>
          <a:lstStyle/>
          <a:p>
            <a:pPr>
              <a:spcBef>
                <a:spcPct val="0"/>
              </a:spcBef>
              <a:buClrTx/>
              <a:buSzTx/>
              <a:buFontTx/>
              <a:buNone/>
              <a:defRPr/>
            </a:pPr>
            <a:endParaRPr lang="en-US" sz="4800" dirty="0">
              <a:solidFill>
                <a:srgbClr val="0F78A0"/>
              </a:solidFill>
              <a:effectLst>
                <a:outerShdw blurRad="38100" dist="38100" dir="2700000" algn="tl">
                  <a:srgbClr val="000000"/>
                </a:outerShdw>
              </a:effectLst>
              <a:latin typeface="Arial Black"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0">
                                            <p:txEl>
                                              <p:pRg st="0" end="0"/>
                                            </p:txEl>
                                          </p:spTgt>
                                        </p:tgtEl>
                                        <p:attrNameLst>
                                          <p:attrName>style.visibility</p:attrName>
                                        </p:attrNameLst>
                                      </p:cBhvr>
                                      <p:to>
                                        <p:strVal val="visible"/>
                                      </p:to>
                                    </p:set>
                                  </p:childTnLst>
                                  <p:subTnLst>
                                    <p:animClr>
                                      <p:cBhvr override="childStyle">
                                        <p:cTn dur="1" fill="hold" display="0" masterRel="nextClick" afterEffect="1"/>
                                        <p:tgtEl>
                                          <p:spTgt spid="21709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7090">
                                            <p:txEl>
                                              <p:pRg st="1" end="1"/>
                                            </p:txEl>
                                          </p:spTgt>
                                        </p:tgtEl>
                                        <p:attrNameLst>
                                          <p:attrName>style.visibility</p:attrName>
                                        </p:attrNameLst>
                                      </p:cBhvr>
                                      <p:to>
                                        <p:strVal val="visible"/>
                                      </p:to>
                                    </p:set>
                                  </p:childTnLst>
                                  <p:subTnLst>
                                    <p:animClr>
                                      <p:cBhvr override="childStyle">
                                        <p:cTn dur="1" fill="hold" display="0" masterRel="nextClick" afterEffect="1"/>
                                        <p:tgtEl>
                                          <p:spTgt spid="217090">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7090">
                                            <p:txEl>
                                              <p:pRg st="2" end="2"/>
                                            </p:txEl>
                                          </p:spTgt>
                                        </p:tgtEl>
                                        <p:attrNameLst>
                                          <p:attrName>style.visibility</p:attrName>
                                        </p:attrNameLst>
                                      </p:cBhvr>
                                      <p:to>
                                        <p:strVal val="visible"/>
                                      </p:to>
                                    </p:set>
                                  </p:childTnLst>
                                  <p:subTnLst>
                                    <p:animClr>
                                      <p:cBhvr override="childStyle">
                                        <p:cTn dur="1" fill="hold" display="0" masterRel="nextClick" afterEffect="1"/>
                                        <p:tgtEl>
                                          <p:spTgt spid="217090">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7090">
                                            <p:txEl>
                                              <p:pRg st="3" end="3"/>
                                            </p:txEl>
                                          </p:spTgt>
                                        </p:tgtEl>
                                        <p:attrNameLst>
                                          <p:attrName>style.visibility</p:attrName>
                                        </p:attrNameLst>
                                      </p:cBhvr>
                                      <p:to>
                                        <p:strVal val="visible"/>
                                      </p:to>
                                    </p:set>
                                  </p:childTnLst>
                                  <p:subTnLst>
                                    <p:animClr>
                                      <p:cBhvr override="childStyle">
                                        <p:cTn dur="1" fill="hold" display="0" masterRel="nextClick" afterEffect="1"/>
                                        <p:tgtEl>
                                          <p:spTgt spid="217090">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7090">
                                            <p:txEl>
                                              <p:pRg st="4" end="4"/>
                                            </p:txEl>
                                          </p:spTgt>
                                        </p:tgtEl>
                                        <p:attrNameLst>
                                          <p:attrName>style.visibility</p:attrName>
                                        </p:attrNameLst>
                                      </p:cBhvr>
                                      <p:to>
                                        <p:strVal val="visible"/>
                                      </p:to>
                                    </p:set>
                                  </p:childTnLst>
                                  <p:subTnLst>
                                    <p:animClr>
                                      <p:cBhvr override="childStyle">
                                        <p:cTn dur="1" fill="hold" display="0" masterRel="nextClick" afterEffect="1"/>
                                        <p:tgtEl>
                                          <p:spTgt spid="217090">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7090">
                                            <p:txEl>
                                              <p:pRg st="5" end="5"/>
                                            </p:txEl>
                                          </p:spTgt>
                                        </p:tgtEl>
                                        <p:attrNameLst>
                                          <p:attrName>style.visibility</p:attrName>
                                        </p:attrNameLst>
                                      </p:cBhvr>
                                      <p:to>
                                        <p:strVal val="visible"/>
                                      </p:to>
                                    </p:set>
                                  </p:childTnLst>
                                  <p:subTnLst>
                                    <p:animClr>
                                      <p:cBhvr override="childStyle">
                                        <p:cTn dur="1" fill="hold" display="0" masterRel="nextClick" afterEffect="1"/>
                                        <p:tgtEl>
                                          <p:spTgt spid="217090">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smtClean="0"/>
              <a:t> social stratification</a:t>
            </a:r>
          </a:p>
        </p:txBody>
      </p:sp>
      <p:sp>
        <p:nvSpPr>
          <p:cNvPr id="69636" name="Rectangle 3"/>
          <p:cNvSpPr>
            <a:spLocks noGrp="1" noChangeArrowheads="1"/>
          </p:cNvSpPr>
          <p:nvPr>
            <p:ph idx="1"/>
          </p:nvPr>
        </p:nvSpPr>
        <p:spPr/>
        <p:txBody>
          <a:bodyPr/>
          <a:lstStyle/>
          <a:p>
            <a:pPr eaLnBrk="1" hangingPunct="1"/>
            <a:r>
              <a:rPr lang="en-US" smtClean="0"/>
              <a:t>Exists within a society and between nations and affects our life chances and our orientation to life </a:t>
            </a:r>
          </a:p>
          <a:p>
            <a:pPr lvl="1" eaLnBrk="1" hangingPunct="1"/>
            <a:r>
              <a:rPr lang="en-US" smtClean="0"/>
              <a:t>Slavery </a:t>
            </a:r>
          </a:p>
          <a:p>
            <a:pPr lvl="1" eaLnBrk="1" hangingPunct="1">
              <a:buFont typeface="Wingdings" pitchFamily="2" charset="2"/>
              <a:buNone/>
            </a:pPr>
            <a:endParaRPr lang="en-US" smtClean="0"/>
          </a:p>
          <a:p>
            <a:pPr algn="ctr" eaLnBrk="1" hangingPunct="1">
              <a:buFont typeface="Wingdings" pitchFamily="2" charset="2"/>
              <a:buNone/>
            </a:pPr>
            <a:endParaRPr lang="en-US" smtClean="0"/>
          </a:p>
        </p:txBody>
      </p:sp>
      <p:sp>
        <p:nvSpPr>
          <p:cNvPr id="5" name="Slide Number Placeholder 5"/>
          <p:cNvSpPr>
            <a:spLocks noGrp="1"/>
          </p:cNvSpPr>
          <p:nvPr>
            <p:ph type="sldNum" sz="quarter" idx="12"/>
          </p:nvPr>
        </p:nvSpPr>
        <p:spPr/>
        <p:txBody>
          <a:bodyPr/>
          <a:lstStyle/>
          <a:p>
            <a:pPr>
              <a:defRPr/>
            </a:pPr>
            <a:fld id="{9C07E9DA-7B15-49EF-8206-1981BF97DA17}" type="slidenum">
              <a:rPr/>
              <a:pPr>
                <a:defRPr/>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5" name="Slide Number Placeholder 4"/>
          <p:cNvSpPr>
            <a:spLocks noGrp="1"/>
          </p:cNvSpPr>
          <p:nvPr>
            <p:ph type="sldNum" sz="quarter" idx="12"/>
          </p:nvPr>
        </p:nvSpPr>
        <p:spPr/>
        <p:txBody>
          <a:bodyPr/>
          <a:lstStyle/>
          <a:p>
            <a:pPr>
              <a:defRPr/>
            </a:pPr>
            <a:fld id="{CA34E6B6-CFE8-4CA6-BCE4-D09F5E44C9F1}" type="slidenum">
              <a:rPr smtClean="0"/>
              <a:pPr>
                <a:defRPr/>
              </a:pPr>
              <a:t>30</a:t>
            </a:fld>
            <a:endParaRPr/>
          </a:p>
        </p:txBody>
      </p:sp>
      <p:pic>
        <p:nvPicPr>
          <p:cNvPr id="96260" name="Picture 6"/>
          <p:cNvPicPr>
            <a:picLocks noChangeAspect="1" noChangeArrowheads="1"/>
          </p:cNvPicPr>
          <p:nvPr/>
        </p:nvPicPr>
        <p:blipFill>
          <a:blip r:embed="rId2" cstate="print"/>
          <a:srcRect/>
          <a:stretch>
            <a:fillRect/>
          </a:stretch>
        </p:blipFill>
        <p:spPr bwMode="auto">
          <a:xfrm>
            <a:off x="2439988" y="760413"/>
            <a:ext cx="4264025" cy="5343525"/>
          </a:xfrm>
          <a:prstGeom prst="rect">
            <a:avLst/>
          </a:prstGeom>
          <a:noFill/>
          <a:ln w="9525" algn="ctr">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HNB08F02"/>
          <p:cNvPicPr>
            <a:picLocks noChangeAspect="1" noChangeArrowheads="1"/>
          </p:cNvPicPr>
          <p:nvPr/>
        </p:nvPicPr>
        <p:blipFill>
          <a:blip r:embed="rId2" cstate="print"/>
          <a:srcRect/>
          <a:stretch>
            <a:fillRect/>
          </a:stretch>
        </p:blipFill>
        <p:spPr bwMode="auto">
          <a:xfrm>
            <a:off x="3733800" y="0"/>
            <a:ext cx="1611313" cy="6858000"/>
          </a:xfrm>
          <a:prstGeom prst="rect">
            <a:avLst/>
          </a:prstGeom>
          <a:noFill/>
          <a:ln w="9525">
            <a:noFill/>
            <a:miter lim="800000"/>
            <a:headEnd/>
            <a:tailEnd/>
          </a:ln>
        </p:spPr>
      </p:pic>
      <p:pic>
        <p:nvPicPr>
          <p:cNvPr id="97283" name="Picture 5"/>
          <p:cNvPicPr>
            <a:picLocks noChangeAspect="1" noChangeArrowheads="1"/>
          </p:cNvPicPr>
          <p:nvPr/>
        </p:nvPicPr>
        <p:blipFill>
          <a:blip r:embed="rId3" cstate="print"/>
          <a:srcRect/>
          <a:stretch>
            <a:fillRect/>
          </a:stretch>
        </p:blipFill>
        <p:spPr bwMode="auto">
          <a:xfrm>
            <a:off x="838200" y="1600200"/>
            <a:ext cx="2598738" cy="550863"/>
          </a:xfrm>
          <a:prstGeom prst="rect">
            <a:avLst/>
          </a:prstGeom>
          <a:noFill/>
          <a:ln w="9525" algn="ctr">
            <a:noFill/>
            <a:miter lim="800000"/>
            <a:headEnd/>
            <a:tailEnd/>
          </a:ln>
        </p:spPr>
      </p:pic>
      <p:sp>
        <p:nvSpPr>
          <p:cNvPr id="97284" name="Footer Placeholder 1"/>
          <p:cNvSpPr txBox="1">
            <a:spLocks noGrp="1"/>
          </p:cNvSpPr>
          <p:nvPr/>
        </p:nvSpPr>
        <p:spPr bwMode="auto">
          <a:xfrm>
            <a:off x="838200" y="6248400"/>
            <a:ext cx="2895600" cy="476250"/>
          </a:xfrm>
          <a:prstGeom prst="rect">
            <a:avLst/>
          </a:prstGeom>
          <a:noFill/>
          <a:ln w="9525">
            <a:noFill/>
            <a:miter lim="800000"/>
            <a:headEnd/>
            <a:tailEnd/>
          </a:ln>
        </p:spPr>
        <p:txBody>
          <a:bodyPr anchor="b"/>
          <a:lstStyle/>
          <a:p>
            <a:pPr algn="ctr">
              <a:buSzPts val="700"/>
            </a:pPr>
            <a:r>
              <a:rPr lang="en-US" sz="1200">
                <a:solidFill>
                  <a:schemeClr val="tx2"/>
                </a:solidFill>
                <a:latin typeface="Candara" pitchFamily="34" charset="0"/>
              </a:rPr>
              <a:t>Copyright © Allyn &amp; Bacon 2009</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HNB08F03"/>
          <p:cNvPicPr>
            <a:picLocks noChangeAspect="1" noChangeArrowheads="1"/>
          </p:cNvPicPr>
          <p:nvPr/>
        </p:nvPicPr>
        <p:blipFill>
          <a:blip r:embed="rId2" cstate="print"/>
          <a:srcRect/>
          <a:stretch>
            <a:fillRect/>
          </a:stretch>
        </p:blipFill>
        <p:spPr bwMode="auto">
          <a:xfrm>
            <a:off x="0" y="1522413"/>
            <a:ext cx="9144000" cy="3481387"/>
          </a:xfrm>
          <a:prstGeom prst="rect">
            <a:avLst/>
          </a:prstGeom>
          <a:noFill/>
          <a:ln w="9525">
            <a:noFill/>
            <a:miter lim="800000"/>
            <a:headEnd/>
            <a:tailEnd/>
          </a:ln>
        </p:spPr>
      </p:pic>
      <p:pic>
        <p:nvPicPr>
          <p:cNvPr id="98307" name="Picture 5"/>
          <p:cNvPicPr>
            <a:picLocks noChangeAspect="1" noChangeArrowheads="1"/>
          </p:cNvPicPr>
          <p:nvPr/>
        </p:nvPicPr>
        <p:blipFill>
          <a:blip r:embed="rId3" cstate="print"/>
          <a:srcRect/>
          <a:stretch>
            <a:fillRect/>
          </a:stretch>
        </p:blipFill>
        <p:spPr bwMode="auto">
          <a:xfrm>
            <a:off x="0" y="952500"/>
            <a:ext cx="9144000" cy="571500"/>
          </a:xfrm>
          <a:prstGeom prst="rect">
            <a:avLst/>
          </a:prstGeom>
          <a:noFill/>
          <a:ln w="9525" algn="ctr">
            <a:noFill/>
            <a:miter lim="800000"/>
            <a:headEnd/>
            <a:tailEnd/>
          </a:ln>
        </p:spPr>
      </p:pic>
      <p:sp>
        <p:nvSpPr>
          <p:cNvPr id="98308" name="Footer Placeholder 1"/>
          <p:cNvSpPr txBox="1">
            <a:spLocks noGrp="1"/>
          </p:cNvSpPr>
          <p:nvPr/>
        </p:nvSpPr>
        <p:spPr bwMode="auto">
          <a:xfrm>
            <a:off x="3124200" y="6245225"/>
            <a:ext cx="2895600" cy="476250"/>
          </a:xfrm>
          <a:prstGeom prst="rect">
            <a:avLst/>
          </a:prstGeom>
          <a:noFill/>
          <a:ln w="9525">
            <a:noFill/>
            <a:miter lim="800000"/>
            <a:headEnd/>
            <a:tailEnd/>
          </a:ln>
        </p:spPr>
        <p:txBody>
          <a:bodyPr anchor="b"/>
          <a:lstStyle/>
          <a:p>
            <a:pPr algn="ctr">
              <a:buSzPts val="700"/>
            </a:pPr>
            <a:r>
              <a:rPr lang="en-US" sz="1200">
                <a:solidFill>
                  <a:schemeClr val="tx2"/>
                </a:solidFill>
                <a:latin typeface="Candara" pitchFamily="34" charset="0"/>
              </a:rPr>
              <a:t>Copyright © Allyn &amp; Bacon 2009</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4000" smtClean="0">
                <a:solidFill>
                  <a:srgbClr val="0F78A0"/>
                </a:solidFill>
                <a:effectLst>
                  <a:outerShdw blurRad="38100" dist="38100" dir="2700000" algn="tl">
                    <a:srgbClr val="000000"/>
                  </a:outerShdw>
                </a:effectLst>
                <a:latin typeface="Arial Black" pitchFamily="34" charset="0"/>
              </a:rPr>
              <a:t>Marx and Weber – Social Class</a:t>
            </a:r>
            <a:endParaRPr sz="4000"/>
          </a:p>
        </p:txBody>
      </p:sp>
      <p:sp>
        <p:nvSpPr>
          <p:cNvPr id="99331" name="Content Placeholder 2"/>
          <p:cNvSpPr>
            <a:spLocks noGrp="1"/>
          </p:cNvSpPr>
          <p:nvPr>
            <p:ph idx="1"/>
          </p:nvPr>
        </p:nvSpPr>
        <p:spPr/>
        <p:txBody>
          <a:bodyPr/>
          <a:lstStyle/>
          <a:p>
            <a:r>
              <a:rPr lang="en-US" sz="3200" b="1" u="sng" smtClean="0">
                <a:latin typeface="Times New Roman" pitchFamily="18" charset="0"/>
              </a:rPr>
              <a:t>Marx</a:t>
            </a:r>
            <a:r>
              <a:rPr lang="en-US" sz="3200" smtClean="0">
                <a:latin typeface="Times New Roman" pitchFamily="18" charset="0"/>
              </a:rPr>
              <a:t> – Social Class is divided into the bourgeoisie (those who control the means of production) and the proletariats (those who are exploited by the bourgeoisie)</a:t>
            </a:r>
          </a:p>
          <a:p>
            <a:endParaRPr lang="en-US" sz="3200" smtClean="0">
              <a:latin typeface="Times New Roman" pitchFamily="18" charset="0"/>
            </a:endParaRPr>
          </a:p>
          <a:p>
            <a:r>
              <a:rPr lang="en-US" sz="3200" b="1" u="sng" smtClean="0">
                <a:latin typeface="Times New Roman" pitchFamily="18" charset="0"/>
              </a:rPr>
              <a:t>Weber</a:t>
            </a:r>
            <a:r>
              <a:rPr lang="en-US" sz="3200" smtClean="0">
                <a:latin typeface="Times New Roman" pitchFamily="18" charset="0"/>
              </a:rPr>
              <a:t>-Social Class is defined as people who share similar levels of wealth, power, and prestige   </a:t>
            </a:r>
          </a:p>
        </p:txBody>
      </p:sp>
      <p:sp>
        <p:nvSpPr>
          <p:cNvPr id="34820" name="Footer Placeholder 3"/>
          <p:cNvSpPr>
            <a:spLocks noGrp="1"/>
          </p:cNvSpPr>
          <p:nvPr>
            <p:ph type="ftr" sz="quarter" idx="11"/>
          </p:nvPr>
        </p:nvSpPr>
        <p:spPr bwMode="auto">
          <a:ln>
            <a:miter lim="800000"/>
            <a:headEnd/>
            <a:tailEnd/>
          </a:ln>
        </p:spPr>
        <p:txBody>
          <a:bodyPr/>
          <a:lstStyle/>
          <a:p>
            <a:pPr>
              <a:defRPr/>
            </a:pPr>
            <a:r>
              <a:t>Copyright © Allyn &amp; Bacon 2009</a:t>
            </a:r>
          </a:p>
        </p:txBody>
      </p:sp>
      <p:sp>
        <p:nvSpPr>
          <p:cNvPr id="5" name="Slide Number Placeholder 4"/>
          <p:cNvSpPr>
            <a:spLocks noGrp="1"/>
          </p:cNvSpPr>
          <p:nvPr>
            <p:ph type="sldNum" sz="quarter" idx="12"/>
          </p:nvPr>
        </p:nvSpPr>
        <p:spPr/>
        <p:txBody>
          <a:bodyPr/>
          <a:lstStyle/>
          <a:p>
            <a:pPr>
              <a:defRPr/>
            </a:pPr>
            <a:fld id="{7DFCBC1D-2C12-4A35-9EFF-01F44545A65E}" type="slidenum">
              <a:rPr smtClean="0"/>
              <a:pPr>
                <a:defRPr/>
              </a:pPr>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HNB07F01"/>
          <p:cNvPicPr>
            <a:picLocks noChangeAspect="1" noChangeArrowheads="1"/>
          </p:cNvPicPr>
          <p:nvPr/>
        </p:nvPicPr>
        <p:blipFill>
          <a:blip r:embed="rId2" cstate="print"/>
          <a:srcRect/>
          <a:stretch>
            <a:fillRect/>
          </a:stretch>
        </p:blipFill>
        <p:spPr bwMode="auto">
          <a:xfrm>
            <a:off x="3276600" y="838200"/>
            <a:ext cx="2332038" cy="5638800"/>
          </a:xfrm>
          <a:prstGeom prst="rect">
            <a:avLst/>
          </a:prstGeom>
          <a:noFill/>
          <a:ln w="9525">
            <a:noFill/>
            <a:miter lim="800000"/>
            <a:headEnd/>
            <a:tailEnd/>
          </a:ln>
        </p:spPr>
      </p:pic>
      <p:pic>
        <p:nvPicPr>
          <p:cNvPr id="100355" name="Picture 5"/>
          <p:cNvPicPr>
            <a:picLocks noChangeAspect="1" noChangeArrowheads="1"/>
          </p:cNvPicPr>
          <p:nvPr/>
        </p:nvPicPr>
        <p:blipFill>
          <a:blip r:embed="rId3" cstate="print"/>
          <a:srcRect/>
          <a:stretch>
            <a:fillRect/>
          </a:stretch>
        </p:blipFill>
        <p:spPr bwMode="auto">
          <a:xfrm>
            <a:off x="3276600" y="152400"/>
            <a:ext cx="2286000" cy="758825"/>
          </a:xfrm>
          <a:prstGeom prst="rect">
            <a:avLst/>
          </a:prstGeom>
          <a:noFill/>
          <a:ln w="9525">
            <a:noFill/>
            <a:miter lim="800000"/>
            <a:headEnd/>
            <a:tailEnd/>
          </a:ln>
        </p:spPr>
      </p:pic>
      <p:sp>
        <p:nvSpPr>
          <p:cNvPr id="100356" name="Footer Placeholder 1"/>
          <p:cNvSpPr txBox="1">
            <a:spLocks noGrp="1"/>
          </p:cNvSpPr>
          <p:nvPr/>
        </p:nvSpPr>
        <p:spPr bwMode="auto">
          <a:xfrm>
            <a:off x="3124200" y="6245225"/>
            <a:ext cx="2895600" cy="476250"/>
          </a:xfrm>
          <a:prstGeom prst="rect">
            <a:avLst/>
          </a:prstGeom>
          <a:noFill/>
          <a:ln w="9525">
            <a:noFill/>
            <a:miter lim="800000"/>
            <a:headEnd/>
            <a:tailEnd/>
          </a:ln>
        </p:spPr>
        <p:txBody>
          <a:bodyPr anchor="b"/>
          <a:lstStyle/>
          <a:p>
            <a:pPr algn="ctr">
              <a:buSzPts val="700"/>
            </a:pPr>
            <a:r>
              <a:rPr lang="en-US" sz="1200">
                <a:solidFill>
                  <a:schemeClr val="tx2"/>
                </a:solidFill>
                <a:latin typeface="Candara" pitchFamily="34" charset="0"/>
              </a:rPr>
              <a:t>Copyright © Allyn &amp; Bacon 2009</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pPr eaLnBrk="1" fontAlgn="auto" hangingPunct="1">
              <a:spcAft>
                <a:spcPts val="0"/>
              </a:spcAft>
              <a:defRPr/>
            </a:pPr>
            <a:r>
              <a:rPr>
                <a:solidFill>
                  <a:schemeClr val="tx2">
                    <a:satMod val="130000"/>
                  </a:schemeClr>
                </a:solidFill>
              </a:rPr>
              <a:t>The upper social class </a:t>
            </a:r>
          </a:p>
        </p:txBody>
      </p:sp>
      <p:sp>
        <p:nvSpPr>
          <p:cNvPr id="101379" name="Rectangle 3"/>
          <p:cNvSpPr>
            <a:spLocks noGrp="1" noChangeArrowheads="1"/>
          </p:cNvSpPr>
          <p:nvPr>
            <p:ph idx="1"/>
          </p:nvPr>
        </p:nvSpPr>
        <p:spPr/>
        <p:txBody>
          <a:bodyPr/>
          <a:lstStyle/>
          <a:p>
            <a:pPr eaLnBrk="1" hangingPunct="1">
              <a:lnSpc>
                <a:spcPct val="90000"/>
              </a:lnSpc>
              <a:buFont typeface="Wingdings" pitchFamily="2" charset="2"/>
              <a:buNone/>
            </a:pPr>
            <a:r>
              <a:rPr lang="en-US" smtClean="0"/>
              <a:t>Only 3-4% of the population</a:t>
            </a:r>
          </a:p>
          <a:p>
            <a:pPr lvl="2" eaLnBrk="1" hangingPunct="1">
              <a:lnSpc>
                <a:spcPct val="90000"/>
              </a:lnSpc>
            </a:pPr>
            <a:r>
              <a:rPr lang="en-US" smtClean="0"/>
              <a:t>Inherited wealth </a:t>
            </a:r>
          </a:p>
          <a:p>
            <a:pPr lvl="2" eaLnBrk="1" hangingPunct="1">
              <a:lnSpc>
                <a:spcPct val="90000"/>
              </a:lnSpc>
            </a:pPr>
            <a:r>
              <a:rPr lang="en-US" smtClean="0"/>
              <a:t>Old money</a:t>
            </a:r>
          </a:p>
          <a:p>
            <a:pPr lvl="2" eaLnBrk="1" hangingPunct="1">
              <a:lnSpc>
                <a:spcPct val="90000"/>
              </a:lnSpc>
            </a:pPr>
            <a:r>
              <a:rPr lang="en-US" smtClean="0"/>
              <a:t>Earned/New money is still excluded from “old money clubs”</a:t>
            </a:r>
          </a:p>
          <a:p>
            <a:pPr lvl="2" eaLnBrk="1" hangingPunct="1">
              <a:lnSpc>
                <a:spcPct val="90000"/>
              </a:lnSpc>
              <a:buFont typeface="Wingdings" pitchFamily="2" charset="2"/>
              <a:buNone/>
            </a:pPr>
            <a:endParaRPr lang="en-US" smtClean="0"/>
          </a:p>
          <a:p>
            <a:pPr lvl="1" eaLnBrk="1" hangingPunct="1">
              <a:lnSpc>
                <a:spcPct val="90000"/>
              </a:lnSpc>
            </a:pPr>
            <a:r>
              <a:rPr lang="en-US" smtClean="0"/>
              <a:t>&lt; $100,000.</a:t>
            </a:r>
          </a:p>
          <a:p>
            <a:pPr lvl="1" eaLnBrk="1" hangingPunct="1">
              <a:lnSpc>
                <a:spcPct val="90000"/>
              </a:lnSpc>
            </a:pPr>
            <a:endParaRPr lang="en-US" smtClean="0"/>
          </a:p>
          <a:p>
            <a:pPr lvl="1" eaLnBrk="1" hangingPunct="1">
              <a:lnSpc>
                <a:spcPct val="90000"/>
              </a:lnSpc>
            </a:pPr>
            <a:r>
              <a:rPr lang="en-US" smtClean="0"/>
              <a:t>WASPS (White Anglo Saxon protestants)</a:t>
            </a:r>
          </a:p>
        </p:txBody>
      </p:sp>
      <p:sp>
        <p:nvSpPr>
          <p:cNvPr id="5" name="Slide Number Placeholder 4"/>
          <p:cNvSpPr>
            <a:spLocks noGrp="1"/>
          </p:cNvSpPr>
          <p:nvPr>
            <p:ph type="sldNum" sz="quarter" idx="12"/>
          </p:nvPr>
        </p:nvSpPr>
        <p:spPr/>
        <p:txBody>
          <a:bodyPr/>
          <a:lstStyle/>
          <a:p>
            <a:pPr>
              <a:defRPr/>
            </a:pPr>
            <a:fld id="{154FE775-D6BD-4EC2-B81E-6D0BED29EB50}" type="slidenum">
              <a:rPr/>
              <a:pPr>
                <a:defRPr/>
              </a:pPr>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pPr eaLnBrk="1" fontAlgn="auto" hangingPunct="1">
              <a:spcAft>
                <a:spcPts val="0"/>
              </a:spcAft>
              <a:defRPr/>
            </a:pPr>
            <a:r>
              <a:rPr>
                <a:solidFill>
                  <a:schemeClr val="tx2">
                    <a:satMod val="130000"/>
                  </a:schemeClr>
                </a:solidFill>
              </a:rPr>
              <a:t>The Middle class </a:t>
            </a:r>
          </a:p>
        </p:txBody>
      </p:sp>
      <p:sp>
        <p:nvSpPr>
          <p:cNvPr id="102403" name="Rectangle 3"/>
          <p:cNvSpPr>
            <a:spLocks noGrp="1" noChangeArrowheads="1"/>
          </p:cNvSpPr>
          <p:nvPr>
            <p:ph idx="1"/>
          </p:nvPr>
        </p:nvSpPr>
        <p:spPr/>
        <p:txBody>
          <a:bodyPr/>
          <a:lstStyle/>
          <a:p>
            <a:pPr eaLnBrk="1" hangingPunct="1"/>
            <a:r>
              <a:rPr lang="en-US" smtClean="0"/>
              <a:t>40-50% </a:t>
            </a:r>
          </a:p>
          <a:p>
            <a:pPr eaLnBrk="1" hangingPunct="1"/>
            <a:r>
              <a:rPr lang="en-US" smtClean="0"/>
              <a:t>Greatest influence on popculture and media trends</a:t>
            </a:r>
          </a:p>
          <a:p>
            <a:pPr lvl="1" eaLnBrk="1" hangingPunct="1"/>
            <a:r>
              <a:rPr lang="en-US" smtClean="0"/>
              <a:t>TV shows </a:t>
            </a:r>
          </a:p>
          <a:p>
            <a:pPr lvl="1" eaLnBrk="1" hangingPunct="1"/>
            <a:r>
              <a:rPr lang="en-US" smtClean="0"/>
              <a:t>Most commercials advertising is aimed at the middle class.</a:t>
            </a:r>
          </a:p>
        </p:txBody>
      </p:sp>
      <p:sp>
        <p:nvSpPr>
          <p:cNvPr id="5" name="Slide Number Placeholder 4"/>
          <p:cNvSpPr>
            <a:spLocks noGrp="1"/>
          </p:cNvSpPr>
          <p:nvPr>
            <p:ph type="sldNum" sz="quarter" idx="12"/>
          </p:nvPr>
        </p:nvSpPr>
        <p:spPr/>
        <p:txBody>
          <a:bodyPr/>
          <a:lstStyle/>
          <a:p>
            <a:pPr>
              <a:defRPr/>
            </a:pPr>
            <a:fld id="{88580825-178D-40E0-A15E-A3DE56C26895}" type="slidenum">
              <a:rPr/>
              <a:pPr>
                <a:defRPr/>
              </a:pPr>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eaLnBrk="1" fontAlgn="auto" hangingPunct="1">
              <a:spcAft>
                <a:spcPts val="0"/>
              </a:spcAft>
              <a:defRPr/>
            </a:pPr>
            <a:r>
              <a:rPr>
                <a:solidFill>
                  <a:schemeClr val="tx2">
                    <a:satMod val="130000"/>
                  </a:schemeClr>
                </a:solidFill>
              </a:rPr>
              <a:t>The Middle class</a:t>
            </a:r>
          </a:p>
        </p:txBody>
      </p:sp>
      <p:sp>
        <p:nvSpPr>
          <p:cNvPr id="103427" name="Rectangle 3"/>
          <p:cNvSpPr>
            <a:spLocks noGrp="1" noChangeArrowheads="1"/>
          </p:cNvSpPr>
          <p:nvPr>
            <p:ph idx="1"/>
          </p:nvPr>
        </p:nvSpPr>
        <p:spPr/>
        <p:txBody>
          <a:bodyPr/>
          <a:lstStyle/>
          <a:p>
            <a:pPr eaLnBrk="1" hangingPunct="1">
              <a:lnSpc>
                <a:spcPct val="90000"/>
              </a:lnSpc>
            </a:pPr>
            <a:r>
              <a:rPr lang="en-US" smtClean="0"/>
              <a:t>The upper middle class</a:t>
            </a:r>
          </a:p>
          <a:p>
            <a:pPr lvl="1" eaLnBrk="1" hangingPunct="1">
              <a:lnSpc>
                <a:spcPct val="90000"/>
              </a:lnSpc>
            </a:pPr>
            <a:r>
              <a:rPr lang="en-US" smtClean="0"/>
              <a:t>$50-100,000 per year and accumulate property</a:t>
            </a:r>
          </a:p>
          <a:p>
            <a:pPr lvl="1" eaLnBrk="1" hangingPunct="1">
              <a:lnSpc>
                <a:spcPct val="90000"/>
              </a:lnSpc>
            </a:pPr>
            <a:r>
              <a:rPr lang="en-US" smtClean="0"/>
              <a:t>Post graduate degrees</a:t>
            </a:r>
          </a:p>
          <a:p>
            <a:pPr lvl="1" eaLnBrk="1" hangingPunct="1">
              <a:lnSpc>
                <a:spcPct val="90000"/>
              </a:lnSpc>
            </a:pPr>
            <a:r>
              <a:rPr lang="en-US" smtClean="0"/>
              <a:t>White collar workers</a:t>
            </a:r>
          </a:p>
          <a:p>
            <a:pPr eaLnBrk="1" hangingPunct="1">
              <a:lnSpc>
                <a:spcPct val="90000"/>
              </a:lnSpc>
            </a:pPr>
            <a:r>
              <a:rPr lang="en-US" smtClean="0"/>
              <a:t>The lower middle class</a:t>
            </a:r>
          </a:p>
          <a:p>
            <a:pPr lvl="1" eaLnBrk="1" hangingPunct="1">
              <a:lnSpc>
                <a:spcPct val="90000"/>
              </a:lnSpc>
            </a:pPr>
            <a:r>
              <a:rPr lang="en-US" smtClean="0"/>
              <a:t>$30-50,000 per year</a:t>
            </a:r>
          </a:p>
          <a:p>
            <a:pPr lvl="1" eaLnBrk="1" hangingPunct="1">
              <a:lnSpc>
                <a:spcPct val="90000"/>
              </a:lnSpc>
            </a:pPr>
            <a:r>
              <a:rPr lang="en-US" smtClean="0"/>
              <a:t>Less prestigious occupation</a:t>
            </a:r>
          </a:p>
          <a:p>
            <a:pPr lvl="1" eaLnBrk="1" hangingPunct="1">
              <a:lnSpc>
                <a:spcPct val="90000"/>
              </a:lnSpc>
            </a:pPr>
            <a:r>
              <a:rPr lang="en-US" smtClean="0"/>
              <a:t>Most own a home </a:t>
            </a:r>
          </a:p>
        </p:txBody>
      </p:sp>
      <p:sp>
        <p:nvSpPr>
          <p:cNvPr id="5" name="Slide Number Placeholder 4"/>
          <p:cNvSpPr>
            <a:spLocks noGrp="1"/>
          </p:cNvSpPr>
          <p:nvPr>
            <p:ph type="sldNum" sz="quarter" idx="12"/>
          </p:nvPr>
        </p:nvSpPr>
        <p:spPr/>
        <p:txBody>
          <a:bodyPr/>
          <a:lstStyle/>
          <a:p>
            <a:pPr>
              <a:defRPr/>
            </a:pPr>
            <a:fld id="{1E984141-8B0D-4661-A9E2-D02EA516B8AE}" type="slidenum">
              <a:rPr/>
              <a:pPr>
                <a:defRPr/>
              </a:pPr>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fontAlgn="auto" hangingPunct="1">
              <a:spcAft>
                <a:spcPts val="0"/>
              </a:spcAft>
              <a:defRPr/>
            </a:pPr>
            <a:r>
              <a:rPr>
                <a:solidFill>
                  <a:schemeClr val="tx2">
                    <a:satMod val="130000"/>
                  </a:schemeClr>
                </a:solidFill>
              </a:rPr>
              <a:t>The Working class </a:t>
            </a:r>
          </a:p>
        </p:txBody>
      </p:sp>
      <p:sp>
        <p:nvSpPr>
          <p:cNvPr id="104451" name="Rectangle 3"/>
          <p:cNvSpPr>
            <a:spLocks noGrp="1" noChangeArrowheads="1"/>
          </p:cNvSpPr>
          <p:nvPr>
            <p:ph idx="1"/>
          </p:nvPr>
        </p:nvSpPr>
        <p:spPr/>
        <p:txBody>
          <a:bodyPr/>
          <a:lstStyle/>
          <a:p>
            <a:pPr eaLnBrk="1" hangingPunct="1"/>
            <a:r>
              <a:rPr lang="en-US" smtClean="0"/>
              <a:t>$15-30,000 per year</a:t>
            </a:r>
          </a:p>
          <a:p>
            <a:pPr eaLnBrk="1" hangingPunct="1"/>
            <a:r>
              <a:rPr lang="en-US" smtClean="0"/>
              <a:t>½ own homes</a:t>
            </a:r>
          </a:p>
          <a:p>
            <a:pPr eaLnBrk="1" hangingPunct="1"/>
            <a:r>
              <a:rPr lang="en-US" smtClean="0"/>
              <a:t>They are vulnerable to financial problems brought on by unemployment </a:t>
            </a:r>
          </a:p>
          <a:p>
            <a:pPr eaLnBrk="1" hangingPunct="1"/>
            <a:r>
              <a:rPr lang="en-US" smtClean="0"/>
              <a:t>1/3 of the population is considered working class</a:t>
            </a:r>
          </a:p>
          <a:p>
            <a:pPr eaLnBrk="1" hangingPunct="1"/>
            <a:r>
              <a:rPr lang="en-US" smtClean="0"/>
              <a:t>Blue collar jobs </a:t>
            </a:r>
          </a:p>
          <a:p>
            <a:pPr lvl="1" eaLnBrk="1" hangingPunct="1"/>
            <a:r>
              <a:rPr lang="en-US" smtClean="0"/>
              <a:t>Less satisfaction, less security, fewer benefits </a:t>
            </a:r>
          </a:p>
        </p:txBody>
      </p:sp>
      <p:sp>
        <p:nvSpPr>
          <p:cNvPr id="5" name="Slide Number Placeholder 4"/>
          <p:cNvSpPr>
            <a:spLocks noGrp="1"/>
          </p:cNvSpPr>
          <p:nvPr>
            <p:ph type="sldNum" sz="quarter" idx="12"/>
          </p:nvPr>
        </p:nvSpPr>
        <p:spPr/>
        <p:txBody>
          <a:bodyPr/>
          <a:lstStyle/>
          <a:p>
            <a:pPr>
              <a:defRPr/>
            </a:pPr>
            <a:fld id="{A5EB93FB-1EDC-4218-AF3D-36FA6906BF22}" type="slidenum">
              <a:rPr/>
              <a:pPr>
                <a:defRPr/>
              </a:pPr>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pPr eaLnBrk="1" fontAlgn="auto" hangingPunct="1">
              <a:spcAft>
                <a:spcPts val="0"/>
              </a:spcAft>
              <a:defRPr/>
            </a:pPr>
            <a:r>
              <a:rPr>
                <a:solidFill>
                  <a:schemeClr val="tx2">
                    <a:satMod val="130000"/>
                  </a:schemeClr>
                </a:solidFill>
              </a:rPr>
              <a:t>The lower class </a:t>
            </a:r>
          </a:p>
        </p:txBody>
      </p:sp>
      <p:sp>
        <p:nvSpPr>
          <p:cNvPr id="105475" name="Rectangle 3"/>
          <p:cNvSpPr>
            <a:spLocks noGrp="1" noChangeArrowheads="1"/>
          </p:cNvSpPr>
          <p:nvPr>
            <p:ph idx="1"/>
          </p:nvPr>
        </p:nvSpPr>
        <p:spPr/>
        <p:txBody>
          <a:bodyPr/>
          <a:lstStyle/>
          <a:p>
            <a:pPr eaLnBrk="1" hangingPunct="1"/>
            <a:r>
              <a:rPr lang="en-US" smtClean="0"/>
              <a:t>The poor in this country tend to be the hardest workers (sometimes working 2 or 3 jobs)</a:t>
            </a:r>
          </a:p>
          <a:p>
            <a:pPr eaLnBrk="1" hangingPunct="1"/>
            <a:r>
              <a:rPr lang="en-US" smtClean="0"/>
              <a:t>&gt; $15,000 </a:t>
            </a:r>
          </a:p>
          <a:p>
            <a:pPr eaLnBrk="1" hangingPunct="1"/>
            <a:r>
              <a:rPr lang="en-US" smtClean="0"/>
              <a:t>35.7 million people are classified as poor in this country</a:t>
            </a:r>
          </a:p>
          <a:p>
            <a:pPr eaLnBrk="1" hangingPunct="1"/>
            <a:r>
              <a:rPr lang="en-US" smtClean="0"/>
              <a:t>Children rarely break the cycle of poverty </a:t>
            </a:r>
          </a:p>
        </p:txBody>
      </p:sp>
      <p:sp>
        <p:nvSpPr>
          <p:cNvPr id="5" name="Slide Number Placeholder 4"/>
          <p:cNvSpPr>
            <a:spLocks noGrp="1"/>
          </p:cNvSpPr>
          <p:nvPr>
            <p:ph type="sldNum" sz="quarter" idx="12"/>
          </p:nvPr>
        </p:nvSpPr>
        <p:spPr/>
        <p:txBody>
          <a:bodyPr/>
          <a:lstStyle/>
          <a:p>
            <a:pPr>
              <a:defRPr/>
            </a:pPr>
            <a:fld id="{5E563E1A-75D5-4465-9C0B-965151F77EBA}" type="slidenum">
              <a:rPr/>
              <a:pPr>
                <a:defRPr/>
              </a:pP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smtClean="0"/>
              <a:t> social stratification</a:t>
            </a:r>
          </a:p>
        </p:txBody>
      </p:sp>
      <p:sp>
        <p:nvSpPr>
          <p:cNvPr id="69636" name="Rectangle 3"/>
          <p:cNvSpPr>
            <a:spLocks noGrp="1" noChangeArrowheads="1"/>
          </p:cNvSpPr>
          <p:nvPr>
            <p:ph idx="1"/>
          </p:nvPr>
        </p:nvSpPr>
        <p:spPr/>
        <p:txBody>
          <a:bodyPr/>
          <a:lstStyle/>
          <a:p>
            <a:pPr eaLnBrk="1" hangingPunct="1"/>
            <a:r>
              <a:rPr lang="en-US" smtClean="0"/>
              <a:t>Exists within a society and between nations and affects our life chances and our orientation to life </a:t>
            </a:r>
          </a:p>
          <a:p>
            <a:pPr lvl="1" eaLnBrk="1" hangingPunct="1"/>
            <a:r>
              <a:rPr lang="en-US" smtClean="0"/>
              <a:t>Slavery </a:t>
            </a:r>
          </a:p>
          <a:p>
            <a:pPr lvl="1" eaLnBrk="1" hangingPunct="1">
              <a:buFont typeface="Wingdings" pitchFamily="2" charset="2"/>
              <a:buNone/>
            </a:pPr>
            <a:endParaRPr lang="en-US" smtClean="0"/>
          </a:p>
          <a:p>
            <a:pPr algn="ctr" eaLnBrk="1" hangingPunct="1">
              <a:buFont typeface="Wingdings" pitchFamily="2" charset="2"/>
              <a:buNone/>
            </a:pPr>
            <a:endParaRPr lang="en-US" smtClean="0"/>
          </a:p>
        </p:txBody>
      </p:sp>
      <p:sp>
        <p:nvSpPr>
          <p:cNvPr id="5" name="Slide Number Placeholder 5"/>
          <p:cNvSpPr>
            <a:spLocks noGrp="1"/>
          </p:cNvSpPr>
          <p:nvPr>
            <p:ph type="sldNum" sz="quarter" idx="12"/>
          </p:nvPr>
        </p:nvSpPr>
        <p:spPr/>
        <p:txBody>
          <a:bodyPr/>
          <a:lstStyle/>
          <a:p>
            <a:pPr>
              <a:defRPr/>
            </a:pPr>
            <a:fld id="{9C07E9DA-7B15-49EF-8206-1981BF97DA17}" type="slidenum">
              <a:rPr/>
              <a:pPr>
                <a:defRPr/>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HNB08F04"/>
          <p:cNvPicPr>
            <a:picLocks noChangeAspect="1" noChangeArrowheads="1"/>
          </p:cNvPicPr>
          <p:nvPr/>
        </p:nvPicPr>
        <p:blipFill>
          <a:blip r:embed="rId2" cstate="print"/>
          <a:srcRect/>
          <a:stretch>
            <a:fillRect/>
          </a:stretch>
        </p:blipFill>
        <p:spPr bwMode="auto">
          <a:xfrm>
            <a:off x="2667000" y="1676400"/>
            <a:ext cx="3952875" cy="4748213"/>
          </a:xfrm>
          <a:prstGeom prst="rect">
            <a:avLst/>
          </a:prstGeom>
          <a:noFill/>
          <a:ln w="9525">
            <a:noFill/>
            <a:miter lim="800000"/>
            <a:headEnd/>
            <a:tailEnd/>
          </a:ln>
        </p:spPr>
      </p:pic>
      <p:pic>
        <p:nvPicPr>
          <p:cNvPr id="106499" name="Picture 5"/>
          <p:cNvPicPr>
            <a:picLocks noChangeAspect="1" noChangeArrowheads="1"/>
          </p:cNvPicPr>
          <p:nvPr/>
        </p:nvPicPr>
        <p:blipFill>
          <a:blip r:embed="rId3" cstate="print"/>
          <a:srcRect/>
          <a:stretch>
            <a:fillRect/>
          </a:stretch>
        </p:blipFill>
        <p:spPr bwMode="auto">
          <a:xfrm>
            <a:off x="2667000" y="228600"/>
            <a:ext cx="3962400" cy="1471613"/>
          </a:xfrm>
          <a:prstGeom prst="rect">
            <a:avLst/>
          </a:prstGeom>
          <a:noFill/>
          <a:ln w="9525" algn="ctr">
            <a:noFill/>
            <a:miter lim="800000"/>
            <a:headEnd/>
            <a:tailEnd/>
          </a:ln>
        </p:spPr>
      </p:pic>
      <p:sp>
        <p:nvSpPr>
          <p:cNvPr id="106500" name="Footer Placeholder 1"/>
          <p:cNvSpPr txBox="1">
            <a:spLocks noGrp="1"/>
          </p:cNvSpPr>
          <p:nvPr/>
        </p:nvSpPr>
        <p:spPr bwMode="auto">
          <a:xfrm>
            <a:off x="3124200" y="6245225"/>
            <a:ext cx="2895600" cy="476250"/>
          </a:xfrm>
          <a:prstGeom prst="rect">
            <a:avLst/>
          </a:prstGeom>
          <a:noFill/>
          <a:ln w="9525">
            <a:noFill/>
            <a:miter lim="800000"/>
            <a:headEnd/>
            <a:tailEnd/>
          </a:ln>
        </p:spPr>
        <p:txBody>
          <a:bodyPr anchor="b"/>
          <a:lstStyle/>
          <a:p>
            <a:pPr algn="ctr">
              <a:buSzPts val="700"/>
            </a:pPr>
            <a:r>
              <a:rPr lang="en-US" sz="1200">
                <a:solidFill>
                  <a:schemeClr val="tx2"/>
                </a:solidFill>
                <a:latin typeface="Candara" pitchFamily="34" charset="0"/>
              </a:rPr>
              <a:t>Copyright © Allyn &amp; Bacon 2009</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61988"/>
            <a:ext cx="8229600" cy="1142999"/>
          </a:xfrm>
        </p:spPr>
        <p:txBody>
          <a:bodyPr>
            <a:normAutofit fontScale="90000"/>
          </a:bodyPr>
          <a:lstStyle/>
          <a:p>
            <a:pPr eaLnBrk="1" hangingPunct="1">
              <a:defRPr/>
            </a:pPr>
            <a:r>
              <a:rPr smtClean="0">
                <a:solidFill>
                  <a:srgbClr val="0F78A0"/>
                </a:solidFill>
                <a:effectLst>
                  <a:outerShdw blurRad="38100" dist="38100" dir="2700000" algn="tl">
                    <a:srgbClr val="000000"/>
                  </a:outerShdw>
                </a:effectLst>
                <a:latin typeface="Arial Black" pitchFamily="34" charset="0"/>
              </a:rPr>
              <a:t/>
            </a:r>
            <a:br>
              <a:rPr smtClean="0">
                <a:solidFill>
                  <a:srgbClr val="0F78A0"/>
                </a:solidFill>
                <a:effectLst>
                  <a:outerShdw blurRad="38100" dist="38100" dir="2700000" algn="tl">
                    <a:srgbClr val="000000"/>
                  </a:outerShdw>
                </a:effectLst>
                <a:latin typeface="Arial Black" pitchFamily="34" charset="0"/>
              </a:rPr>
            </a:br>
            <a:r>
              <a:rPr smtClean="0">
                <a:solidFill>
                  <a:srgbClr val="0F78A0"/>
                </a:solidFill>
                <a:effectLst>
                  <a:outerShdw blurRad="38100" dist="38100" dir="2700000" algn="tl">
                    <a:srgbClr val="000000"/>
                  </a:outerShdw>
                </a:effectLst>
                <a:latin typeface="Arial Black" pitchFamily="34" charset="0"/>
              </a:rPr>
              <a:t/>
            </a:r>
            <a:br>
              <a:rPr smtClean="0">
                <a:solidFill>
                  <a:srgbClr val="0F78A0"/>
                </a:solidFill>
                <a:effectLst>
                  <a:outerShdw blurRad="38100" dist="38100" dir="2700000" algn="tl">
                    <a:srgbClr val="000000"/>
                  </a:outerShdw>
                </a:effectLst>
                <a:latin typeface="Arial Black" pitchFamily="34" charset="0"/>
              </a:rPr>
            </a:br>
            <a:r>
              <a:rPr sz="4900" smtClean="0">
                <a:solidFill>
                  <a:srgbClr val="0F78A0"/>
                </a:solidFill>
                <a:effectLst>
                  <a:outerShdw blurRad="38100" dist="38100" dir="2700000" algn="tl">
                    <a:srgbClr val="000000"/>
                  </a:outerShdw>
                </a:effectLst>
                <a:latin typeface="Arial Black" pitchFamily="34" charset="0"/>
              </a:rPr>
              <a:t>Status Consistency and Status Inconsistency</a:t>
            </a:r>
            <a:endParaRPr sz="4900" smtClean="0"/>
          </a:p>
        </p:txBody>
      </p:sp>
      <p:sp>
        <p:nvSpPr>
          <p:cNvPr id="107523" name="Content Placeholder 2"/>
          <p:cNvSpPr>
            <a:spLocks noGrp="1"/>
          </p:cNvSpPr>
          <p:nvPr>
            <p:ph idx="1"/>
          </p:nvPr>
        </p:nvSpPr>
        <p:spPr>
          <a:xfrm>
            <a:off x="457200" y="1828800"/>
            <a:ext cx="8229600" cy="4525963"/>
          </a:xfrm>
        </p:spPr>
        <p:txBody>
          <a:bodyPr/>
          <a:lstStyle/>
          <a:p>
            <a:pPr marL="0" indent="-273050" eaLnBrk="1" hangingPunct="1"/>
            <a:r>
              <a:rPr lang="en-US" smtClean="0">
                <a:latin typeface="Times New Roman" pitchFamily="18" charset="0"/>
              </a:rPr>
              <a:t>When a person has the same levels of wealth, power, and prestige they are status consistent</a:t>
            </a:r>
          </a:p>
          <a:p>
            <a:pPr marL="0" indent="-273050" eaLnBrk="1" hangingPunct="1"/>
            <a:endParaRPr lang="en-US" smtClean="0">
              <a:latin typeface="Times New Roman" pitchFamily="18" charset="0"/>
            </a:endParaRPr>
          </a:p>
          <a:p>
            <a:pPr marL="0" indent="-273050" eaLnBrk="1" hangingPunct="1"/>
            <a:r>
              <a:rPr lang="en-US" smtClean="0">
                <a:latin typeface="Times New Roman" pitchFamily="18" charset="0"/>
              </a:rPr>
              <a:t>When a person ranks higher on one level of social class and low on another level they are status inconsistent</a:t>
            </a:r>
          </a:p>
          <a:p>
            <a:pPr marL="742950" lvl="1" indent="-285750" eaLnBrk="1" hangingPunct="1">
              <a:buFont typeface="Wingdings" pitchFamily="2" charset="2"/>
              <a:buChar char="Ø"/>
            </a:pPr>
            <a:r>
              <a:rPr lang="en-US" sz="2600" smtClean="0">
                <a:latin typeface="Times New Roman" pitchFamily="18" charset="0"/>
              </a:rPr>
              <a:t>People who are status inconsistent are more likely to be politically active</a:t>
            </a:r>
            <a:r>
              <a:rPr lang="en-US" smtClean="0">
                <a:latin typeface="Times New Roman" pitchFamily="18" charset="0"/>
              </a:rPr>
              <a:t>  </a:t>
            </a:r>
          </a:p>
        </p:txBody>
      </p:sp>
      <p:sp>
        <p:nvSpPr>
          <p:cNvPr id="4" name="Footer Placeholder 3"/>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5" name="Slide Number Placeholder 4"/>
          <p:cNvSpPr>
            <a:spLocks noGrp="1"/>
          </p:cNvSpPr>
          <p:nvPr>
            <p:ph type="sldNum" sz="quarter" idx="12"/>
          </p:nvPr>
        </p:nvSpPr>
        <p:spPr/>
        <p:txBody>
          <a:bodyPr/>
          <a:lstStyle/>
          <a:p>
            <a:pPr>
              <a:defRPr/>
            </a:pPr>
            <a:fld id="{EF282936-3EE3-4309-8DA7-14EF8D0C1274}" type="slidenum">
              <a:rPr smtClean="0"/>
              <a:pPr>
                <a:defRPr/>
              </a:pP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6" name="Slide Number Placeholder 5"/>
          <p:cNvSpPr>
            <a:spLocks noGrp="1"/>
          </p:cNvSpPr>
          <p:nvPr>
            <p:ph type="sldNum" sz="quarter" idx="12"/>
          </p:nvPr>
        </p:nvSpPr>
        <p:spPr/>
        <p:txBody>
          <a:bodyPr/>
          <a:lstStyle/>
          <a:p>
            <a:pPr>
              <a:defRPr/>
            </a:pPr>
            <a:fld id="{C1A36B5B-75A7-427E-8BD8-EF4638184633}" type="slidenum">
              <a:rPr smtClean="0"/>
              <a:pPr>
                <a:defRPr/>
              </a:pPr>
              <a:t>42</a:t>
            </a:fld>
            <a:endParaRPr/>
          </a:p>
        </p:txBody>
      </p:sp>
      <p:pic>
        <p:nvPicPr>
          <p:cNvPr id="108548" name="Picture 6"/>
          <p:cNvPicPr>
            <a:picLocks noChangeAspect="1" noChangeArrowheads="1"/>
          </p:cNvPicPr>
          <p:nvPr/>
        </p:nvPicPr>
        <p:blipFill>
          <a:blip r:embed="rId2" cstate="print"/>
          <a:srcRect/>
          <a:stretch>
            <a:fillRect/>
          </a:stretch>
        </p:blipFill>
        <p:spPr bwMode="auto">
          <a:xfrm>
            <a:off x="990600" y="533400"/>
            <a:ext cx="7402513" cy="5678488"/>
          </a:xfrm>
          <a:prstGeom prst="rect">
            <a:avLst/>
          </a:prstGeom>
          <a:noFill/>
          <a:ln w="9525" algn="ctr">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17411" name="Slide Number Placeholder 5"/>
          <p:cNvSpPr>
            <a:spLocks noGrp="1"/>
          </p:cNvSpPr>
          <p:nvPr>
            <p:ph type="sldNum" sz="quarter" idx="12"/>
          </p:nvPr>
        </p:nvSpPr>
        <p:spPr/>
        <p:txBody>
          <a:bodyPr/>
          <a:lstStyle/>
          <a:p>
            <a:pPr>
              <a:defRPr/>
            </a:pPr>
            <a:fld id="{97BBC7F4-5234-4427-BB2B-933C77AE6752}" type="slidenum">
              <a:rPr smtClean="0"/>
              <a:pPr>
                <a:defRPr/>
              </a:pPr>
              <a:t>43</a:t>
            </a:fld>
            <a:endParaRPr smtClean="0"/>
          </a:p>
        </p:txBody>
      </p:sp>
      <p:sp>
        <p:nvSpPr>
          <p:cNvPr id="227330" name="Rectangle 2"/>
          <p:cNvSpPr>
            <a:spLocks noGrp="1" noChangeArrowheads="1"/>
          </p:cNvSpPr>
          <p:nvPr>
            <p:ph type="body" sz="half" idx="4294967295"/>
          </p:nvPr>
        </p:nvSpPr>
        <p:spPr>
          <a:xfrm>
            <a:off x="1066800" y="1600200"/>
            <a:ext cx="8077200" cy="4419600"/>
          </a:xfrm>
        </p:spPr>
        <p:txBody>
          <a:bodyPr/>
          <a:lstStyle/>
          <a:p>
            <a:pPr marL="0" indent="-273050" eaLnBrk="1" hangingPunct="1">
              <a:spcBef>
                <a:spcPct val="0"/>
              </a:spcBef>
            </a:pPr>
            <a:r>
              <a:rPr lang="en-US" smtClean="0">
                <a:latin typeface="Times New Roman" pitchFamily="18" charset="0"/>
              </a:rPr>
              <a:t>Family Life</a:t>
            </a:r>
          </a:p>
          <a:p>
            <a:pPr lvl="1" eaLnBrk="1" hangingPunct="1">
              <a:spcBef>
                <a:spcPct val="0"/>
              </a:spcBef>
            </a:pPr>
            <a:r>
              <a:rPr lang="en-US" sz="2400" smtClean="0">
                <a:latin typeface="Times New Roman" pitchFamily="18" charset="0"/>
              </a:rPr>
              <a:t>Choice of Husband or Wife</a:t>
            </a:r>
          </a:p>
          <a:p>
            <a:pPr lvl="1" eaLnBrk="1" hangingPunct="1">
              <a:spcBef>
                <a:spcPct val="0"/>
              </a:spcBef>
            </a:pPr>
            <a:r>
              <a:rPr lang="en-US" sz="2400" smtClean="0">
                <a:latin typeface="Times New Roman" pitchFamily="18" charset="0"/>
              </a:rPr>
              <a:t>Divorce</a:t>
            </a:r>
          </a:p>
          <a:p>
            <a:pPr marL="0" indent="-273050" eaLnBrk="1" hangingPunct="1">
              <a:spcBef>
                <a:spcPct val="0"/>
              </a:spcBef>
            </a:pPr>
            <a:r>
              <a:rPr lang="en-US" smtClean="0">
                <a:latin typeface="Times New Roman" pitchFamily="18" charset="0"/>
              </a:rPr>
              <a:t>Education</a:t>
            </a:r>
          </a:p>
          <a:p>
            <a:pPr marL="0" indent="-273050" eaLnBrk="1" hangingPunct="1">
              <a:spcBef>
                <a:spcPct val="0"/>
              </a:spcBef>
            </a:pPr>
            <a:r>
              <a:rPr lang="en-US" smtClean="0">
                <a:latin typeface="Times New Roman" pitchFamily="18" charset="0"/>
              </a:rPr>
              <a:t>Religion</a:t>
            </a:r>
          </a:p>
          <a:p>
            <a:pPr marL="0" indent="-273050" eaLnBrk="1" hangingPunct="1">
              <a:spcBef>
                <a:spcPct val="0"/>
              </a:spcBef>
            </a:pPr>
            <a:r>
              <a:rPr lang="en-US" smtClean="0">
                <a:latin typeface="Times New Roman" pitchFamily="18" charset="0"/>
              </a:rPr>
              <a:t>Politics</a:t>
            </a:r>
          </a:p>
          <a:p>
            <a:pPr marL="0" indent="-273050" eaLnBrk="1" hangingPunct="1">
              <a:spcBef>
                <a:spcPct val="0"/>
              </a:spcBef>
            </a:pPr>
            <a:r>
              <a:rPr lang="en-US" smtClean="0">
                <a:latin typeface="Times New Roman" pitchFamily="18" charset="0"/>
              </a:rPr>
              <a:t>Mental Health </a:t>
            </a:r>
          </a:p>
          <a:p>
            <a:pPr marL="0" indent="-273050" eaLnBrk="1" hangingPunct="1">
              <a:spcBef>
                <a:spcPct val="0"/>
              </a:spcBef>
            </a:pPr>
            <a:r>
              <a:rPr lang="en-US" smtClean="0">
                <a:latin typeface="Times New Roman" pitchFamily="18" charset="0"/>
              </a:rPr>
              <a:t>Physical Health</a:t>
            </a:r>
          </a:p>
        </p:txBody>
      </p:sp>
      <p:sp>
        <p:nvSpPr>
          <p:cNvPr id="227331" name="Text Box 3"/>
          <p:cNvSpPr txBox="1">
            <a:spLocks noChangeArrowheads="1"/>
          </p:cNvSpPr>
          <p:nvPr/>
        </p:nvSpPr>
        <p:spPr bwMode="auto">
          <a:xfrm>
            <a:off x="1066800" y="228600"/>
            <a:ext cx="8077200" cy="1371600"/>
          </a:xfrm>
          <a:prstGeom prst="rect">
            <a:avLst/>
          </a:prstGeom>
          <a:noFill/>
          <a:ln w="9525">
            <a:noFill/>
            <a:miter lim="800000"/>
            <a:headEnd type="none" w="sm" len="sm"/>
            <a:tailEnd type="none" w="sm" len="sm"/>
          </a:ln>
          <a:effectLst/>
        </p:spPr>
        <p:txBody>
          <a:bodyPr lIns="92075" tIns="46038" rIns="92075" bIns="46038" anchor="ctr"/>
          <a:lstStyle/>
          <a:p>
            <a:pPr>
              <a:spcBef>
                <a:spcPct val="0"/>
              </a:spcBef>
              <a:buClrTx/>
              <a:buSzTx/>
              <a:buFontTx/>
              <a:buNone/>
              <a:defRPr/>
            </a:pPr>
            <a:r>
              <a:rPr lang="en-US" sz="4400" dirty="0">
                <a:solidFill>
                  <a:srgbClr val="0F78A0"/>
                </a:solidFill>
                <a:effectLst>
                  <a:outerShdw blurRad="38100" dist="38100" dir="2700000" algn="tl">
                    <a:srgbClr val="000000"/>
                  </a:outerShdw>
                </a:effectLst>
                <a:latin typeface="Arial Black" pitchFamily="34" charset="0"/>
              </a:rPr>
              <a:t>Consequences of Social Class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30">
                                            <p:txEl>
                                              <p:pRg st="0" end="0"/>
                                            </p:txEl>
                                          </p:spTgt>
                                        </p:tgtEl>
                                        <p:attrNameLst>
                                          <p:attrName>style.visibility</p:attrName>
                                        </p:attrNameLst>
                                      </p:cBhvr>
                                      <p:to>
                                        <p:strVal val="visible"/>
                                      </p:to>
                                    </p:set>
                                  </p:childTnLst>
                                  <p:subTnLst>
                                    <p:animClr>
                                      <p:cBhvr override="childStyle">
                                        <p:cTn dur="1" fill="hold" display="0" masterRel="nextClick" afterEffect="1"/>
                                        <p:tgtEl>
                                          <p:spTgt spid="22733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30">
                                            <p:txEl>
                                              <p:pRg st="1" end="1"/>
                                            </p:txEl>
                                          </p:spTgt>
                                        </p:tgtEl>
                                        <p:attrNameLst>
                                          <p:attrName>style.visibility</p:attrName>
                                        </p:attrNameLst>
                                      </p:cBhvr>
                                      <p:to>
                                        <p:strVal val="visible"/>
                                      </p:to>
                                    </p:set>
                                  </p:childTnLst>
                                  <p:subTnLst>
                                    <p:animClr>
                                      <p:cBhvr override="childStyle">
                                        <p:cTn dur="1" fill="hold" display="0" masterRel="nextClick" afterEffect="1"/>
                                        <p:tgtEl>
                                          <p:spTgt spid="227330">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7330">
                                            <p:txEl>
                                              <p:pRg st="2" end="2"/>
                                            </p:txEl>
                                          </p:spTgt>
                                        </p:tgtEl>
                                        <p:attrNameLst>
                                          <p:attrName>style.visibility</p:attrName>
                                        </p:attrNameLst>
                                      </p:cBhvr>
                                      <p:to>
                                        <p:strVal val="visible"/>
                                      </p:to>
                                    </p:set>
                                  </p:childTnLst>
                                  <p:subTnLst>
                                    <p:animClr>
                                      <p:cBhvr override="childStyle">
                                        <p:cTn dur="1" fill="hold" display="0" masterRel="nextClick" afterEffect="1"/>
                                        <p:tgtEl>
                                          <p:spTgt spid="227330">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7330">
                                            <p:txEl>
                                              <p:pRg st="3" end="3"/>
                                            </p:txEl>
                                          </p:spTgt>
                                        </p:tgtEl>
                                        <p:attrNameLst>
                                          <p:attrName>style.visibility</p:attrName>
                                        </p:attrNameLst>
                                      </p:cBhvr>
                                      <p:to>
                                        <p:strVal val="visible"/>
                                      </p:to>
                                    </p:set>
                                  </p:childTnLst>
                                  <p:subTnLst>
                                    <p:animClr>
                                      <p:cBhvr override="childStyle">
                                        <p:cTn dur="1" fill="hold" display="0" masterRel="nextClick" afterEffect="1"/>
                                        <p:tgtEl>
                                          <p:spTgt spid="227330">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7330">
                                            <p:txEl>
                                              <p:pRg st="4" end="4"/>
                                            </p:txEl>
                                          </p:spTgt>
                                        </p:tgtEl>
                                        <p:attrNameLst>
                                          <p:attrName>style.visibility</p:attrName>
                                        </p:attrNameLst>
                                      </p:cBhvr>
                                      <p:to>
                                        <p:strVal val="visible"/>
                                      </p:to>
                                    </p:set>
                                  </p:childTnLst>
                                  <p:subTnLst>
                                    <p:animClr>
                                      <p:cBhvr override="childStyle">
                                        <p:cTn dur="1" fill="hold" display="0" masterRel="nextClick" afterEffect="1"/>
                                        <p:tgtEl>
                                          <p:spTgt spid="227330">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330">
                                            <p:txEl>
                                              <p:pRg st="5" end="5"/>
                                            </p:txEl>
                                          </p:spTgt>
                                        </p:tgtEl>
                                        <p:attrNameLst>
                                          <p:attrName>style.visibility</p:attrName>
                                        </p:attrNameLst>
                                      </p:cBhvr>
                                      <p:to>
                                        <p:strVal val="visible"/>
                                      </p:to>
                                    </p:set>
                                  </p:childTnLst>
                                  <p:subTnLst>
                                    <p:animClr>
                                      <p:cBhvr override="childStyle">
                                        <p:cTn dur="1" fill="hold" display="0" masterRel="nextClick" afterEffect="1"/>
                                        <p:tgtEl>
                                          <p:spTgt spid="227330">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7330">
                                            <p:txEl>
                                              <p:pRg st="6" end="6"/>
                                            </p:txEl>
                                          </p:spTgt>
                                        </p:tgtEl>
                                        <p:attrNameLst>
                                          <p:attrName>style.visibility</p:attrName>
                                        </p:attrNameLst>
                                      </p:cBhvr>
                                      <p:to>
                                        <p:strVal val="visible"/>
                                      </p:to>
                                    </p:set>
                                  </p:childTnLst>
                                  <p:subTnLst>
                                    <p:animClr>
                                      <p:cBhvr override="childStyle">
                                        <p:cTn dur="1" fill="hold" display="0" masterRel="nextClick" afterEffect="1"/>
                                        <p:tgtEl>
                                          <p:spTgt spid="227330">
                                            <p:txEl>
                                              <p:pRg st="6" end="6"/>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7330">
                                            <p:txEl>
                                              <p:pRg st="7" end="7"/>
                                            </p:txEl>
                                          </p:spTgt>
                                        </p:tgtEl>
                                        <p:attrNameLst>
                                          <p:attrName>style.visibility</p:attrName>
                                        </p:attrNameLst>
                                      </p:cBhvr>
                                      <p:to>
                                        <p:strVal val="visible"/>
                                      </p:to>
                                    </p:set>
                                  </p:childTnLst>
                                  <p:subTnLst>
                                    <p:animClr>
                                      <p:cBhvr override="childStyle">
                                        <p:cTn dur="1" fill="hold" display="0" masterRel="nextClick" afterEffect="1"/>
                                        <p:tgtEl>
                                          <p:spTgt spid="227330">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8450" name="Rectangle 2"/>
          <p:cNvSpPr>
            <a:spLocks noGrp="1" noChangeArrowheads="1"/>
          </p:cNvSpPr>
          <p:nvPr>
            <p:ph type="body" sz="half" idx="1"/>
          </p:nvPr>
        </p:nvSpPr>
        <p:spPr>
          <a:xfrm>
            <a:off x="914400" y="1905000"/>
            <a:ext cx="7848600" cy="4495800"/>
          </a:xfrm>
          <a:noFill/>
          <a:ln/>
        </p:spPr>
        <p:txBody>
          <a:bodyPr/>
          <a:lstStyle/>
          <a:p>
            <a:pPr>
              <a:lnSpc>
                <a:spcPct val="110000"/>
              </a:lnSpc>
            </a:pPr>
            <a:r>
              <a:rPr lang="en-US"/>
              <a:t>In U.S. - One Woman, Man, and Children</a:t>
            </a:r>
          </a:p>
          <a:p>
            <a:pPr>
              <a:lnSpc>
                <a:spcPct val="110000"/>
              </a:lnSpc>
            </a:pPr>
            <a:r>
              <a:rPr lang="en-US"/>
              <a:t>Other Cultures Polygamy and Polyandry</a:t>
            </a:r>
          </a:p>
          <a:p>
            <a:pPr>
              <a:lnSpc>
                <a:spcPct val="110000"/>
              </a:lnSpc>
            </a:pPr>
            <a:r>
              <a:rPr lang="en-US"/>
              <a:t>Approved Group into which a Child is Born?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036C73BA-1365-4344-86D3-5CD8CAE9A972}" type="slidenum">
              <a:rPr lang="en-US"/>
              <a:pPr/>
              <a:t>44</a:t>
            </a:fld>
            <a:endParaRPr lang="en-US"/>
          </a:p>
        </p:txBody>
      </p:sp>
      <p:sp>
        <p:nvSpPr>
          <p:cNvPr id="48845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a Family?</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88450">
                                            <p:txEl>
                                              <p:pRg st="0" end="0"/>
                                            </p:txEl>
                                          </p:spTgt>
                                        </p:tgtEl>
                                        <p:attrNameLst>
                                          <p:attrName>style.visibility</p:attrName>
                                        </p:attrNameLst>
                                      </p:cBhvr>
                                      <p:to>
                                        <p:strVal val="visible"/>
                                      </p:to>
                                    </p:set>
                                    <p:animEffect transition="in" filter="blinds(vertical)">
                                      <p:cBhvr>
                                        <p:cTn id="7" dur="500"/>
                                        <p:tgtEl>
                                          <p:spTgt spid="488450">
                                            <p:txEl>
                                              <p:pRg st="0" end="0"/>
                                            </p:txEl>
                                          </p:spTgt>
                                        </p:tgtEl>
                                      </p:cBhvr>
                                    </p:animEffect>
                                  </p:childTnLst>
                                  <p:subTnLst>
                                    <p:animClr>
                                      <p:cBhvr override="childStyle">
                                        <p:cTn dur="1" fill="hold" display="0" masterRel="nextClick" afterEffect="1"/>
                                        <p:tgtEl>
                                          <p:spTgt spid="488450">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88450">
                                            <p:txEl>
                                              <p:pRg st="1" end="1"/>
                                            </p:txEl>
                                          </p:spTgt>
                                        </p:tgtEl>
                                        <p:attrNameLst>
                                          <p:attrName>style.visibility</p:attrName>
                                        </p:attrNameLst>
                                      </p:cBhvr>
                                      <p:to>
                                        <p:strVal val="visible"/>
                                      </p:to>
                                    </p:set>
                                    <p:animEffect transition="in" filter="blinds(vertical)">
                                      <p:cBhvr>
                                        <p:cTn id="12" dur="500"/>
                                        <p:tgtEl>
                                          <p:spTgt spid="488450">
                                            <p:txEl>
                                              <p:pRg st="1" end="1"/>
                                            </p:txEl>
                                          </p:spTgt>
                                        </p:tgtEl>
                                      </p:cBhvr>
                                    </p:animEffect>
                                  </p:childTnLst>
                                  <p:subTnLst>
                                    <p:animClr>
                                      <p:cBhvr override="childStyle">
                                        <p:cTn dur="1" fill="hold" display="0" masterRel="nextClick" afterEffect="1"/>
                                        <p:tgtEl>
                                          <p:spTgt spid="488450">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88450">
                                            <p:txEl>
                                              <p:pRg st="2" end="2"/>
                                            </p:txEl>
                                          </p:spTgt>
                                        </p:tgtEl>
                                        <p:attrNameLst>
                                          <p:attrName>style.visibility</p:attrName>
                                        </p:attrNameLst>
                                      </p:cBhvr>
                                      <p:to>
                                        <p:strVal val="visible"/>
                                      </p:to>
                                    </p:set>
                                    <p:animEffect transition="in" filter="blinds(vertical)">
                                      <p:cBhvr>
                                        <p:cTn id="17" dur="500"/>
                                        <p:tgtEl>
                                          <p:spTgt spid="488450">
                                            <p:txEl>
                                              <p:pRg st="2" end="2"/>
                                            </p:txEl>
                                          </p:spTgt>
                                        </p:tgtEl>
                                      </p:cBhvr>
                                    </p:animEffect>
                                  </p:childTnLst>
                                  <p:subTnLst>
                                    <p:animClr>
                                      <p:cBhvr override="childStyle">
                                        <p:cTn dur="1" fill="hold" display="0" masterRel="nextClick" afterEffect="1"/>
                                        <p:tgtEl>
                                          <p:spTgt spid="488450">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build="p" bldLvl="2"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0498" name="Rectangle 2"/>
          <p:cNvSpPr>
            <a:spLocks noGrp="1" noChangeArrowheads="1"/>
          </p:cNvSpPr>
          <p:nvPr>
            <p:ph type="body" sz="half" idx="1"/>
          </p:nvPr>
        </p:nvSpPr>
        <p:spPr>
          <a:xfrm>
            <a:off x="914400" y="1905000"/>
            <a:ext cx="7391400" cy="3581400"/>
          </a:xfrm>
          <a:noFill/>
          <a:ln/>
        </p:spPr>
        <p:txBody>
          <a:bodyPr/>
          <a:lstStyle/>
          <a:p>
            <a:pPr marL="0" indent="0">
              <a:lnSpc>
                <a:spcPct val="120000"/>
              </a:lnSpc>
              <a:buFont typeface="Wingdings" pitchFamily="2" charset="2"/>
              <a:buNone/>
            </a:pPr>
            <a:r>
              <a:rPr lang="en-US"/>
              <a:t>“A family consists of people who consider themselves related by blood, marriage, or adoption.”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E8DD019E-EFF8-4936-90D6-001D6ADDF448}" type="slidenum">
              <a:rPr lang="en-US"/>
              <a:pPr/>
              <a:t>45</a:t>
            </a:fld>
            <a:endParaRPr lang="en-US"/>
          </a:p>
        </p:txBody>
      </p:sp>
      <p:sp>
        <p:nvSpPr>
          <p:cNvPr id="490499"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Family Defined</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0498">
                                            <p:txEl>
                                              <p:pRg st="0" end="0"/>
                                            </p:txEl>
                                          </p:spTgt>
                                        </p:tgtEl>
                                        <p:attrNameLst>
                                          <p:attrName>style.visibility</p:attrName>
                                        </p:attrNameLst>
                                      </p:cBhvr>
                                      <p:to>
                                        <p:strVal val="visible"/>
                                      </p:to>
                                    </p:set>
                                    <p:animEffect transition="in" filter="blinds(vertical)">
                                      <p:cBhvr>
                                        <p:cTn id="7" dur="500"/>
                                        <p:tgtEl>
                                          <p:spTgt spid="490498">
                                            <p:txEl>
                                              <p:pRg st="0" end="0"/>
                                            </p:txEl>
                                          </p:spTgt>
                                        </p:tgtEl>
                                      </p:cBhvr>
                                    </p:animEffect>
                                  </p:childTnLst>
                                  <p:subTnLst>
                                    <p:animClr>
                                      <p:cBhvr override="childStyle">
                                        <p:cTn dur="1" fill="hold" display="0" masterRel="nextClick" afterEffect="1"/>
                                        <p:tgtEl>
                                          <p:spTgt spid="490498">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8"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2546" name="Rectangle 2"/>
          <p:cNvSpPr>
            <a:spLocks noGrp="1" noChangeArrowheads="1"/>
          </p:cNvSpPr>
          <p:nvPr>
            <p:ph type="body" sz="half" idx="1"/>
          </p:nvPr>
        </p:nvSpPr>
        <p:spPr>
          <a:xfrm>
            <a:off x="914400" y="1905000"/>
            <a:ext cx="7924800" cy="4191000"/>
          </a:xfrm>
          <a:noFill/>
          <a:ln/>
        </p:spPr>
        <p:txBody>
          <a:bodyPr/>
          <a:lstStyle/>
          <a:p>
            <a:pPr>
              <a:lnSpc>
                <a:spcPct val="160000"/>
              </a:lnSpc>
            </a:pPr>
            <a:r>
              <a:rPr lang="en-US"/>
              <a:t>Nuclear</a:t>
            </a:r>
          </a:p>
          <a:p>
            <a:pPr>
              <a:lnSpc>
                <a:spcPct val="160000"/>
              </a:lnSpc>
            </a:pPr>
            <a:r>
              <a:rPr lang="en-US"/>
              <a:t>Extended</a:t>
            </a:r>
          </a:p>
          <a:p>
            <a:pPr>
              <a:lnSpc>
                <a:spcPct val="160000"/>
              </a:lnSpc>
            </a:pPr>
            <a:r>
              <a:rPr lang="en-US"/>
              <a:t>Family of Orientation</a:t>
            </a:r>
          </a:p>
          <a:p>
            <a:pPr>
              <a:lnSpc>
                <a:spcPct val="160000"/>
              </a:lnSpc>
            </a:pPr>
            <a:r>
              <a:rPr lang="en-US"/>
              <a:t>Family of Procreation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7C59A72D-A728-47E5-8A03-BBE88FC6C602}" type="slidenum">
              <a:rPr lang="en-US"/>
              <a:pPr/>
              <a:t>46</a:t>
            </a:fld>
            <a:endParaRPr lang="en-US"/>
          </a:p>
        </p:txBody>
      </p:sp>
      <p:sp>
        <p:nvSpPr>
          <p:cNvPr id="49254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Family Can Be...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2546">
                                            <p:txEl>
                                              <p:pRg st="0" end="0"/>
                                            </p:txEl>
                                          </p:spTgt>
                                        </p:tgtEl>
                                        <p:attrNameLst>
                                          <p:attrName>style.visibility</p:attrName>
                                        </p:attrNameLst>
                                      </p:cBhvr>
                                      <p:to>
                                        <p:strVal val="visible"/>
                                      </p:to>
                                    </p:set>
                                    <p:animEffect transition="in" filter="blinds(vertical)">
                                      <p:cBhvr>
                                        <p:cTn id="7" dur="500"/>
                                        <p:tgtEl>
                                          <p:spTgt spid="492546">
                                            <p:txEl>
                                              <p:pRg st="0" end="0"/>
                                            </p:txEl>
                                          </p:spTgt>
                                        </p:tgtEl>
                                      </p:cBhvr>
                                    </p:animEffect>
                                  </p:childTnLst>
                                  <p:subTnLst>
                                    <p:animClr>
                                      <p:cBhvr override="childStyle">
                                        <p:cTn dur="1" fill="hold" display="0" masterRel="nextClick" afterEffect="1"/>
                                        <p:tgtEl>
                                          <p:spTgt spid="49254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92546">
                                            <p:txEl>
                                              <p:pRg st="1" end="1"/>
                                            </p:txEl>
                                          </p:spTgt>
                                        </p:tgtEl>
                                        <p:attrNameLst>
                                          <p:attrName>style.visibility</p:attrName>
                                        </p:attrNameLst>
                                      </p:cBhvr>
                                      <p:to>
                                        <p:strVal val="visible"/>
                                      </p:to>
                                    </p:set>
                                    <p:animEffect transition="in" filter="blinds(vertical)">
                                      <p:cBhvr>
                                        <p:cTn id="12" dur="500"/>
                                        <p:tgtEl>
                                          <p:spTgt spid="492546">
                                            <p:txEl>
                                              <p:pRg st="1" end="1"/>
                                            </p:txEl>
                                          </p:spTgt>
                                        </p:tgtEl>
                                      </p:cBhvr>
                                    </p:animEffect>
                                  </p:childTnLst>
                                  <p:subTnLst>
                                    <p:animClr>
                                      <p:cBhvr override="childStyle">
                                        <p:cTn dur="1" fill="hold" display="0" masterRel="nextClick" afterEffect="1"/>
                                        <p:tgtEl>
                                          <p:spTgt spid="49254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92546">
                                            <p:txEl>
                                              <p:pRg st="2" end="2"/>
                                            </p:txEl>
                                          </p:spTgt>
                                        </p:tgtEl>
                                        <p:attrNameLst>
                                          <p:attrName>style.visibility</p:attrName>
                                        </p:attrNameLst>
                                      </p:cBhvr>
                                      <p:to>
                                        <p:strVal val="visible"/>
                                      </p:to>
                                    </p:set>
                                    <p:animEffect transition="in" filter="blinds(vertical)">
                                      <p:cBhvr>
                                        <p:cTn id="17" dur="500"/>
                                        <p:tgtEl>
                                          <p:spTgt spid="492546">
                                            <p:txEl>
                                              <p:pRg st="2" end="2"/>
                                            </p:txEl>
                                          </p:spTgt>
                                        </p:tgtEl>
                                      </p:cBhvr>
                                    </p:animEffect>
                                  </p:childTnLst>
                                  <p:subTnLst>
                                    <p:animClr>
                                      <p:cBhvr override="childStyle">
                                        <p:cTn dur="1" fill="hold" display="0" masterRel="nextClick" afterEffect="1"/>
                                        <p:tgtEl>
                                          <p:spTgt spid="492546">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92546">
                                            <p:txEl>
                                              <p:pRg st="3" end="3"/>
                                            </p:txEl>
                                          </p:spTgt>
                                        </p:tgtEl>
                                        <p:attrNameLst>
                                          <p:attrName>style.visibility</p:attrName>
                                        </p:attrNameLst>
                                      </p:cBhvr>
                                      <p:to>
                                        <p:strVal val="visible"/>
                                      </p:to>
                                    </p:set>
                                    <p:animEffect transition="in" filter="blinds(vertical)">
                                      <p:cBhvr>
                                        <p:cTn id="22" dur="500"/>
                                        <p:tgtEl>
                                          <p:spTgt spid="492546">
                                            <p:txEl>
                                              <p:pRg st="3" end="3"/>
                                            </p:txEl>
                                          </p:spTgt>
                                        </p:tgtEl>
                                      </p:cBhvr>
                                    </p:animEffect>
                                  </p:childTnLst>
                                  <p:subTnLst>
                                    <p:animClr>
                                      <p:cBhvr override="childStyle">
                                        <p:cTn dur="1" fill="hold" display="0" masterRel="nextClick" afterEffect="1"/>
                                        <p:tgtEl>
                                          <p:spTgt spid="492546">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6" grpId="0" build="p" bldLvl="2"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4" name="Rectangle 2"/>
          <p:cNvSpPr>
            <a:spLocks noGrp="1" noChangeArrowheads="1"/>
          </p:cNvSpPr>
          <p:nvPr>
            <p:ph type="body" sz="half" idx="1"/>
          </p:nvPr>
        </p:nvSpPr>
        <p:spPr>
          <a:xfrm>
            <a:off x="914400" y="1905000"/>
            <a:ext cx="7086600" cy="4648200"/>
          </a:xfrm>
          <a:noFill/>
          <a:ln/>
        </p:spPr>
        <p:txBody>
          <a:bodyPr/>
          <a:lstStyle/>
          <a:p>
            <a:pPr>
              <a:lnSpc>
                <a:spcPct val="130000"/>
              </a:lnSpc>
            </a:pPr>
            <a:r>
              <a:rPr lang="en-US"/>
              <a:t>Until Recently…Taken for Granted</a:t>
            </a:r>
          </a:p>
          <a:p>
            <a:pPr>
              <a:lnSpc>
                <a:spcPct val="130000"/>
              </a:lnSpc>
            </a:pPr>
            <a:r>
              <a:rPr lang="en-US"/>
              <a:t>Acceptance of Same-Sex Marriages</a:t>
            </a:r>
          </a:p>
          <a:p>
            <a:pPr>
              <a:lnSpc>
                <a:spcPct val="130000"/>
              </a:lnSpc>
            </a:pPr>
            <a:r>
              <a:rPr lang="en-US"/>
              <a:t>Must be Alive?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5A433681-9724-4253-AC1D-00D8131A38A2}" type="slidenum">
              <a:rPr lang="en-US"/>
              <a:pPr/>
              <a:t>47</a:t>
            </a:fld>
            <a:endParaRPr lang="en-US"/>
          </a:p>
        </p:txBody>
      </p:sp>
      <p:sp>
        <p:nvSpPr>
          <p:cNvPr id="494595"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Marriage?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4594">
                                            <p:txEl>
                                              <p:pRg st="0" end="0"/>
                                            </p:txEl>
                                          </p:spTgt>
                                        </p:tgtEl>
                                        <p:attrNameLst>
                                          <p:attrName>style.visibility</p:attrName>
                                        </p:attrNameLst>
                                      </p:cBhvr>
                                      <p:to>
                                        <p:strVal val="visible"/>
                                      </p:to>
                                    </p:set>
                                    <p:animEffect transition="in" filter="blinds(vertical)">
                                      <p:cBhvr>
                                        <p:cTn id="7" dur="500"/>
                                        <p:tgtEl>
                                          <p:spTgt spid="494594">
                                            <p:txEl>
                                              <p:pRg st="0" end="0"/>
                                            </p:txEl>
                                          </p:spTgt>
                                        </p:tgtEl>
                                      </p:cBhvr>
                                    </p:animEffect>
                                  </p:childTnLst>
                                  <p:subTnLst>
                                    <p:animClr>
                                      <p:cBhvr override="childStyle">
                                        <p:cTn dur="1" fill="hold" display="0" masterRel="nextClick" afterEffect="1"/>
                                        <p:tgtEl>
                                          <p:spTgt spid="49459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94594">
                                            <p:txEl>
                                              <p:pRg st="1" end="1"/>
                                            </p:txEl>
                                          </p:spTgt>
                                        </p:tgtEl>
                                        <p:attrNameLst>
                                          <p:attrName>style.visibility</p:attrName>
                                        </p:attrNameLst>
                                      </p:cBhvr>
                                      <p:to>
                                        <p:strVal val="visible"/>
                                      </p:to>
                                    </p:set>
                                    <p:animEffect transition="in" filter="blinds(vertical)">
                                      <p:cBhvr>
                                        <p:cTn id="12" dur="500"/>
                                        <p:tgtEl>
                                          <p:spTgt spid="494594">
                                            <p:txEl>
                                              <p:pRg st="1" end="1"/>
                                            </p:txEl>
                                          </p:spTgt>
                                        </p:tgtEl>
                                      </p:cBhvr>
                                    </p:animEffect>
                                  </p:childTnLst>
                                  <p:subTnLst>
                                    <p:animClr>
                                      <p:cBhvr override="childStyle">
                                        <p:cTn dur="1" fill="hold" display="0" masterRel="nextClick" afterEffect="1"/>
                                        <p:tgtEl>
                                          <p:spTgt spid="494594">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94594">
                                            <p:txEl>
                                              <p:pRg st="2" end="2"/>
                                            </p:txEl>
                                          </p:spTgt>
                                        </p:tgtEl>
                                        <p:attrNameLst>
                                          <p:attrName>style.visibility</p:attrName>
                                        </p:attrNameLst>
                                      </p:cBhvr>
                                      <p:to>
                                        <p:strVal val="visible"/>
                                      </p:to>
                                    </p:set>
                                    <p:animEffect transition="in" filter="blinds(vertical)">
                                      <p:cBhvr>
                                        <p:cTn id="17" dur="500"/>
                                        <p:tgtEl>
                                          <p:spTgt spid="494594">
                                            <p:txEl>
                                              <p:pRg st="2" end="2"/>
                                            </p:txEl>
                                          </p:spTgt>
                                        </p:tgtEl>
                                      </p:cBhvr>
                                    </p:animEffect>
                                  </p:childTnLst>
                                  <p:subTnLst>
                                    <p:animClr>
                                      <p:cBhvr override="childStyle">
                                        <p:cTn dur="1" fill="hold" display="0" masterRel="nextClick" afterEffect="1"/>
                                        <p:tgtEl>
                                          <p:spTgt spid="494594">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4" grpId="0" build="p" bldLvl="2"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6642" name="Rectangle 2"/>
          <p:cNvSpPr>
            <a:spLocks noGrp="1" noChangeArrowheads="1"/>
          </p:cNvSpPr>
          <p:nvPr>
            <p:ph type="body" sz="half" idx="1"/>
          </p:nvPr>
        </p:nvSpPr>
        <p:spPr>
          <a:xfrm>
            <a:off x="1143000" y="2057400"/>
            <a:ext cx="6858000" cy="4495800"/>
          </a:xfrm>
          <a:noFill/>
          <a:ln/>
        </p:spPr>
        <p:txBody>
          <a:bodyPr/>
          <a:lstStyle/>
          <a:p>
            <a:pPr marL="0" indent="0">
              <a:lnSpc>
                <a:spcPct val="120000"/>
              </a:lnSpc>
              <a:buFont typeface="Wingdings" pitchFamily="2" charset="2"/>
              <a:buNone/>
            </a:pPr>
            <a:r>
              <a:rPr lang="en-US"/>
              <a:t>“Marriage is a group’s approved mating arrangement…usually marked by a ritual.”</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F5C6686E-9182-4F35-A31B-B518721711B6}" type="slidenum">
              <a:rPr lang="en-US"/>
              <a:pPr/>
              <a:t>48</a:t>
            </a:fld>
            <a:endParaRPr lang="en-US"/>
          </a:p>
        </p:txBody>
      </p:sp>
      <p:sp>
        <p:nvSpPr>
          <p:cNvPr id="496643"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Marriage?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6642">
                                            <p:txEl>
                                              <p:pRg st="0" end="0"/>
                                            </p:txEl>
                                          </p:spTgt>
                                        </p:tgtEl>
                                        <p:attrNameLst>
                                          <p:attrName>style.visibility</p:attrName>
                                        </p:attrNameLst>
                                      </p:cBhvr>
                                      <p:to>
                                        <p:strVal val="visible"/>
                                      </p:to>
                                    </p:set>
                                    <p:animEffect transition="in" filter="blinds(vertical)">
                                      <p:cBhvr>
                                        <p:cTn id="7" dur="500"/>
                                        <p:tgtEl>
                                          <p:spTgt spid="496642">
                                            <p:txEl>
                                              <p:pRg st="0" end="0"/>
                                            </p:txEl>
                                          </p:spTgt>
                                        </p:tgtEl>
                                      </p:cBhvr>
                                    </p:animEffect>
                                  </p:childTnLst>
                                  <p:subTnLst>
                                    <p:animClr>
                                      <p:cBhvr override="childStyle">
                                        <p:cTn dur="1" fill="hold" display="0" masterRel="nextClick" afterEffect="1"/>
                                        <p:tgtEl>
                                          <p:spTgt spid="496642">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2"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0" name="Rectangle 2"/>
          <p:cNvSpPr>
            <a:spLocks noGrp="1" noChangeArrowheads="1"/>
          </p:cNvSpPr>
          <p:nvPr>
            <p:ph type="body" sz="half" idx="1"/>
          </p:nvPr>
        </p:nvSpPr>
        <p:spPr>
          <a:xfrm>
            <a:off x="914400" y="1905000"/>
            <a:ext cx="8229600" cy="4800600"/>
          </a:xfrm>
          <a:noFill/>
          <a:ln/>
        </p:spPr>
        <p:txBody>
          <a:bodyPr/>
          <a:lstStyle/>
          <a:p>
            <a:pPr>
              <a:lnSpc>
                <a:spcPct val="90000"/>
              </a:lnSpc>
              <a:buFont typeface="Wingdings" pitchFamily="2" charset="2"/>
              <a:buNone/>
            </a:pPr>
            <a:r>
              <a:rPr lang="en-US"/>
              <a:t>Families Establish Patterns of…</a:t>
            </a:r>
          </a:p>
          <a:p>
            <a:pPr>
              <a:lnSpc>
                <a:spcPct val="90000"/>
              </a:lnSpc>
            </a:pPr>
            <a:r>
              <a:rPr lang="en-US"/>
              <a:t>Mate Selection</a:t>
            </a:r>
          </a:p>
          <a:p>
            <a:pPr>
              <a:lnSpc>
                <a:spcPct val="90000"/>
              </a:lnSpc>
            </a:pPr>
            <a:r>
              <a:rPr lang="en-US"/>
              <a:t>Descent</a:t>
            </a:r>
          </a:p>
          <a:p>
            <a:pPr>
              <a:lnSpc>
                <a:spcPct val="90000"/>
              </a:lnSpc>
            </a:pPr>
            <a:r>
              <a:rPr lang="en-US"/>
              <a:t>Inheritance</a:t>
            </a:r>
          </a:p>
          <a:p>
            <a:pPr>
              <a:lnSpc>
                <a:spcPct val="90000"/>
              </a:lnSpc>
            </a:pPr>
            <a:r>
              <a:rPr lang="en-US"/>
              <a:t>Authority</a:t>
            </a:r>
          </a:p>
          <a:p>
            <a:pPr lvl="1">
              <a:lnSpc>
                <a:spcPct val="90000"/>
              </a:lnSpc>
            </a:pPr>
            <a:r>
              <a:rPr lang="en-US"/>
              <a:t>Patriarchy</a:t>
            </a:r>
          </a:p>
          <a:p>
            <a:pPr lvl="1">
              <a:lnSpc>
                <a:spcPct val="90000"/>
              </a:lnSpc>
            </a:pPr>
            <a:r>
              <a:rPr lang="en-US"/>
              <a:t>Matriarchy</a:t>
            </a:r>
          </a:p>
          <a:p>
            <a:pPr lvl="1">
              <a:lnSpc>
                <a:spcPct val="90000"/>
              </a:lnSpc>
            </a:pPr>
            <a:r>
              <a:rPr lang="en-US"/>
              <a:t>Egalitarian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ADC41A0C-944B-460C-A6BC-6DB05A13403E}" type="slidenum">
              <a:rPr lang="en-US"/>
              <a:pPr/>
              <a:t>49</a:t>
            </a:fld>
            <a:endParaRPr lang="en-US"/>
          </a:p>
        </p:txBody>
      </p:sp>
      <p:sp>
        <p:nvSpPr>
          <p:cNvPr id="49869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Common Cultural Themes</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98690">
                                            <p:txEl>
                                              <p:pRg st="0" end="0"/>
                                            </p:txEl>
                                          </p:spTgt>
                                        </p:tgtEl>
                                        <p:attrNameLst>
                                          <p:attrName>style.visibility</p:attrName>
                                        </p:attrNameLst>
                                      </p:cBhvr>
                                      <p:to>
                                        <p:strVal val="visible"/>
                                      </p:to>
                                    </p:set>
                                    <p:animEffect transition="in" filter="blinds(vertical)">
                                      <p:cBhvr>
                                        <p:cTn id="7" dur="500"/>
                                        <p:tgtEl>
                                          <p:spTgt spid="498690">
                                            <p:txEl>
                                              <p:pRg st="0" end="0"/>
                                            </p:txEl>
                                          </p:spTgt>
                                        </p:tgtEl>
                                      </p:cBhvr>
                                    </p:animEffect>
                                  </p:childTnLst>
                                  <p:subTnLst>
                                    <p:animClr>
                                      <p:cBhvr override="childStyle">
                                        <p:cTn dur="1" fill="hold" display="0" masterRel="nextClick" afterEffect="1"/>
                                        <p:tgtEl>
                                          <p:spTgt spid="498690">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98690">
                                            <p:txEl>
                                              <p:pRg st="1" end="1"/>
                                            </p:txEl>
                                          </p:spTgt>
                                        </p:tgtEl>
                                        <p:attrNameLst>
                                          <p:attrName>style.visibility</p:attrName>
                                        </p:attrNameLst>
                                      </p:cBhvr>
                                      <p:to>
                                        <p:strVal val="visible"/>
                                      </p:to>
                                    </p:set>
                                    <p:animEffect transition="in" filter="blinds(vertical)">
                                      <p:cBhvr>
                                        <p:cTn id="12" dur="500"/>
                                        <p:tgtEl>
                                          <p:spTgt spid="498690">
                                            <p:txEl>
                                              <p:pRg st="1" end="1"/>
                                            </p:txEl>
                                          </p:spTgt>
                                        </p:tgtEl>
                                      </p:cBhvr>
                                    </p:animEffect>
                                  </p:childTnLst>
                                  <p:subTnLst>
                                    <p:animClr>
                                      <p:cBhvr override="childStyle">
                                        <p:cTn dur="1" fill="hold" display="0" masterRel="nextClick" afterEffect="1"/>
                                        <p:tgtEl>
                                          <p:spTgt spid="498690">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98690">
                                            <p:txEl>
                                              <p:pRg st="2" end="2"/>
                                            </p:txEl>
                                          </p:spTgt>
                                        </p:tgtEl>
                                        <p:attrNameLst>
                                          <p:attrName>style.visibility</p:attrName>
                                        </p:attrNameLst>
                                      </p:cBhvr>
                                      <p:to>
                                        <p:strVal val="visible"/>
                                      </p:to>
                                    </p:set>
                                    <p:animEffect transition="in" filter="blinds(vertical)">
                                      <p:cBhvr>
                                        <p:cTn id="17" dur="500"/>
                                        <p:tgtEl>
                                          <p:spTgt spid="498690">
                                            <p:txEl>
                                              <p:pRg st="2" end="2"/>
                                            </p:txEl>
                                          </p:spTgt>
                                        </p:tgtEl>
                                      </p:cBhvr>
                                    </p:animEffect>
                                  </p:childTnLst>
                                  <p:subTnLst>
                                    <p:animClr>
                                      <p:cBhvr override="childStyle">
                                        <p:cTn dur="1" fill="hold" display="0" masterRel="nextClick" afterEffect="1"/>
                                        <p:tgtEl>
                                          <p:spTgt spid="498690">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98690">
                                            <p:txEl>
                                              <p:pRg st="3" end="3"/>
                                            </p:txEl>
                                          </p:spTgt>
                                        </p:tgtEl>
                                        <p:attrNameLst>
                                          <p:attrName>style.visibility</p:attrName>
                                        </p:attrNameLst>
                                      </p:cBhvr>
                                      <p:to>
                                        <p:strVal val="visible"/>
                                      </p:to>
                                    </p:set>
                                    <p:animEffect transition="in" filter="blinds(vertical)">
                                      <p:cBhvr>
                                        <p:cTn id="22" dur="500"/>
                                        <p:tgtEl>
                                          <p:spTgt spid="498690">
                                            <p:txEl>
                                              <p:pRg st="3" end="3"/>
                                            </p:txEl>
                                          </p:spTgt>
                                        </p:tgtEl>
                                      </p:cBhvr>
                                    </p:animEffect>
                                  </p:childTnLst>
                                  <p:subTnLst>
                                    <p:animClr>
                                      <p:cBhvr override="childStyle">
                                        <p:cTn dur="1" fill="hold" display="0" masterRel="nextClick" afterEffect="1"/>
                                        <p:tgtEl>
                                          <p:spTgt spid="498690">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98690">
                                            <p:txEl>
                                              <p:pRg st="4" end="4"/>
                                            </p:txEl>
                                          </p:spTgt>
                                        </p:tgtEl>
                                        <p:attrNameLst>
                                          <p:attrName>style.visibility</p:attrName>
                                        </p:attrNameLst>
                                      </p:cBhvr>
                                      <p:to>
                                        <p:strVal val="visible"/>
                                      </p:to>
                                    </p:set>
                                    <p:animEffect transition="in" filter="blinds(vertical)">
                                      <p:cBhvr>
                                        <p:cTn id="27" dur="500"/>
                                        <p:tgtEl>
                                          <p:spTgt spid="498690">
                                            <p:txEl>
                                              <p:pRg st="4" end="4"/>
                                            </p:txEl>
                                          </p:spTgt>
                                        </p:tgtEl>
                                      </p:cBhvr>
                                    </p:animEffect>
                                  </p:childTnLst>
                                  <p:subTnLst>
                                    <p:animClr>
                                      <p:cBhvr override="childStyle">
                                        <p:cTn dur="1" fill="hold" display="0" masterRel="nextClick" afterEffect="1"/>
                                        <p:tgtEl>
                                          <p:spTgt spid="498690">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98690">
                                            <p:txEl>
                                              <p:pRg st="5" end="5"/>
                                            </p:txEl>
                                          </p:spTgt>
                                        </p:tgtEl>
                                        <p:attrNameLst>
                                          <p:attrName>style.visibility</p:attrName>
                                        </p:attrNameLst>
                                      </p:cBhvr>
                                      <p:to>
                                        <p:strVal val="visible"/>
                                      </p:to>
                                    </p:set>
                                    <p:animEffect transition="in" filter="blinds(vertical)">
                                      <p:cBhvr>
                                        <p:cTn id="32" dur="500"/>
                                        <p:tgtEl>
                                          <p:spTgt spid="498690">
                                            <p:txEl>
                                              <p:pRg st="5" end="5"/>
                                            </p:txEl>
                                          </p:spTgt>
                                        </p:tgtEl>
                                      </p:cBhvr>
                                    </p:animEffect>
                                  </p:childTnLst>
                                  <p:subTnLst>
                                    <p:animClr>
                                      <p:cBhvr override="childStyle">
                                        <p:cTn dur="1" fill="hold" display="0" masterRel="nextClick" afterEffect="1"/>
                                        <p:tgtEl>
                                          <p:spTgt spid="498690">
                                            <p:txEl>
                                              <p:pRg st="5" end="5"/>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498690">
                                            <p:txEl>
                                              <p:pRg st="6" end="6"/>
                                            </p:txEl>
                                          </p:spTgt>
                                        </p:tgtEl>
                                        <p:attrNameLst>
                                          <p:attrName>style.visibility</p:attrName>
                                        </p:attrNameLst>
                                      </p:cBhvr>
                                      <p:to>
                                        <p:strVal val="visible"/>
                                      </p:to>
                                    </p:set>
                                    <p:animEffect transition="in" filter="blinds(vertical)">
                                      <p:cBhvr>
                                        <p:cTn id="37" dur="500"/>
                                        <p:tgtEl>
                                          <p:spTgt spid="498690">
                                            <p:txEl>
                                              <p:pRg st="6" end="6"/>
                                            </p:txEl>
                                          </p:spTgt>
                                        </p:tgtEl>
                                      </p:cBhvr>
                                    </p:animEffect>
                                  </p:childTnLst>
                                  <p:subTnLst>
                                    <p:animClr>
                                      <p:cBhvr override="childStyle">
                                        <p:cTn dur="1" fill="hold" display="0" masterRel="nextClick" afterEffect="1"/>
                                        <p:tgtEl>
                                          <p:spTgt spid="498690">
                                            <p:txEl>
                                              <p:pRg st="6" end="6"/>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498690">
                                            <p:txEl>
                                              <p:pRg st="7" end="7"/>
                                            </p:txEl>
                                          </p:spTgt>
                                        </p:tgtEl>
                                        <p:attrNameLst>
                                          <p:attrName>style.visibility</p:attrName>
                                        </p:attrNameLst>
                                      </p:cBhvr>
                                      <p:to>
                                        <p:strVal val="visible"/>
                                      </p:to>
                                    </p:set>
                                    <p:animEffect transition="in" filter="blinds(vertical)">
                                      <p:cBhvr>
                                        <p:cTn id="42" dur="500"/>
                                        <p:tgtEl>
                                          <p:spTgt spid="498690">
                                            <p:txEl>
                                              <p:pRg st="7" end="7"/>
                                            </p:txEl>
                                          </p:spTgt>
                                        </p:tgtEl>
                                      </p:cBhvr>
                                    </p:animEffect>
                                  </p:childTnLst>
                                  <p:subTnLst>
                                    <p:animClr>
                                      <p:cBhvr override="childStyle">
                                        <p:cTn dur="1" fill="hold" display="0" masterRel="nextClick" afterEffect="1"/>
                                        <p:tgtEl>
                                          <p:spTgt spid="498690">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229600" cy="1143000"/>
          </a:xfrm>
        </p:spPr>
        <p:txBody>
          <a:bodyPr>
            <a:normAutofit fontScale="90000"/>
          </a:bodyPr>
          <a:lstStyle/>
          <a:p>
            <a:pPr eaLnBrk="1" hangingPunct="1">
              <a:defRPr/>
            </a:pPr>
            <a:r>
              <a:rPr smtClean="0">
                <a:solidFill>
                  <a:srgbClr val="0F78A0"/>
                </a:solidFill>
                <a:effectLst>
                  <a:outerShdw blurRad="38100" dist="38100" dir="2700000" algn="tl">
                    <a:srgbClr val="000000"/>
                  </a:outerShdw>
                </a:effectLst>
                <a:latin typeface="Arial Black" pitchFamily="34" charset="0"/>
              </a:rPr>
              <a:t/>
            </a:r>
            <a:br>
              <a:rPr smtClean="0">
                <a:solidFill>
                  <a:srgbClr val="0F78A0"/>
                </a:solidFill>
                <a:effectLst>
                  <a:outerShdw blurRad="38100" dist="38100" dir="2700000" algn="tl">
                    <a:srgbClr val="000000"/>
                  </a:outerShdw>
                </a:effectLst>
                <a:latin typeface="Arial Black" pitchFamily="34" charset="0"/>
              </a:rPr>
            </a:br>
            <a:r>
              <a:rPr sz="4400" smtClean="0">
                <a:solidFill>
                  <a:srgbClr val="0F78A0"/>
                </a:solidFill>
                <a:effectLst>
                  <a:outerShdw blurRad="38100" dist="38100" dir="2700000" algn="tl">
                    <a:srgbClr val="000000"/>
                  </a:outerShdw>
                </a:effectLst>
                <a:latin typeface="Arial Black" pitchFamily="34" charset="0"/>
              </a:rPr>
              <a:t>Three Main Types of Social Stratification </a:t>
            </a:r>
            <a:endParaRPr sz="4400" smtClean="0"/>
          </a:p>
        </p:txBody>
      </p:sp>
      <p:sp>
        <p:nvSpPr>
          <p:cNvPr id="70659" name="Content Placeholder 7"/>
          <p:cNvSpPr>
            <a:spLocks noGrp="1"/>
          </p:cNvSpPr>
          <p:nvPr>
            <p:ph idx="1"/>
          </p:nvPr>
        </p:nvSpPr>
        <p:spPr/>
        <p:txBody>
          <a:bodyPr/>
          <a:lstStyle/>
          <a:p>
            <a:pPr marL="0" indent="-273050" eaLnBrk="1" hangingPunct="1"/>
            <a:r>
              <a:rPr lang="en-US" sz="3200" b="1" u="sng" smtClean="0">
                <a:latin typeface="Times New Roman" pitchFamily="18" charset="0"/>
              </a:rPr>
              <a:t>Slavery</a:t>
            </a:r>
            <a:r>
              <a:rPr lang="en-US" sz="3200" smtClean="0">
                <a:latin typeface="Times New Roman" pitchFamily="18" charset="0"/>
              </a:rPr>
              <a:t> – Causes and Conditions varied around the world</a:t>
            </a:r>
          </a:p>
          <a:p>
            <a:pPr marL="0" indent="-273050" eaLnBrk="1" hangingPunct="1"/>
            <a:r>
              <a:rPr lang="en-US" sz="3200" b="1" u="sng" smtClean="0">
                <a:latin typeface="Times New Roman" pitchFamily="18" charset="0"/>
              </a:rPr>
              <a:t>Caste</a:t>
            </a:r>
            <a:r>
              <a:rPr lang="en-US" sz="3200" smtClean="0">
                <a:latin typeface="Times New Roman" pitchFamily="18" charset="0"/>
              </a:rPr>
              <a:t> – was India’s main system of formal stratification until 1948, boundaries are rigid </a:t>
            </a:r>
          </a:p>
          <a:p>
            <a:pPr marL="0" indent="-273050" eaLnBrk="1" hangingPunct="1"/>
            <a:r>
              <a:rPr lang="en-US" sz="3200" b="1" u="sng" smtClean="0">
                <a:latin typeface="Times New Roman" pitchFamily="18" charset="0"/>
              </a:rPr>
              <a:t>Class</a:t>
            </a:r>
            <a:r>
              <a:rPr lang="en-US" sz="3200" smtClean="0">
                <a:latin typeface="Times New Roman" pitchFamily="18" charset="0"/>
              </a:rPr>
              <a:t> – The U.S. system of stratification, boundaries are fluid </a:t>
            </a:r>
          </a:p>
        </p:txBody>
      </p:sp>
      <p:sp>
        <p:nvSpPr>
          <p:cNvPr id="6148" name="Footer Placeholder 4"/>
          <p:cNvSpPr>
            <a:spLocks noGrp="1"/>
          </p:cNvSpPr>
          <p:nvPr>
            <p:ph type="ftr" sz="quarter" idx="11"/>
          </p:nvPr>
        </p:nvSpPr>
        <p:spPr bwMode="auto">
          <a:ln>
            <a:miter lim="800000"/>
            <a:headEnd/>
            <a:tailEnd/>
          </a:ln>
        </p:spPr>
        <p:txBody>
          <a:bodyPr/>
          <a:lstStyle/>
          <a:p>
            <a:pPr>
              <a:defRPr/>
            </a:pPr>
            <a:r>
              <a:t>Copyright © Allyn &amp; Bacon 2009</a:t>
            </a:r>
          </a:p>
        </p:txBody>
      </p:sp>
      <p:sp>
        <p:nvSpPr>
          <p:cNvPr id="6" name="Slide Number Placeholder 5"/>
          <p:cNvSpPr>
            <a:spLocks noGrp="1"/>
          </p:cNvSpPr>
          <p:nvPr>
            <p:ph type="sldNum" sz="quarter" idx="12"/>
          </p:nvPr>
        </p:nvSpPr>
        <p:spPr/>
        <p:txBody>
          <a:bodyPr/>
          <a:lstStyle/>
          <a:p>
            <a:pPr>
              <a:defRPr/>
            </a:pPr>
            <a:fld id="{1F996EF0-933A-405D-8C76-1DF475635B12}" type="slidenum">
              <a:rPr smtClean="0"/>
              <a:pPr>
                <a:defRPr/>
              </a:pPr>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0738" name="Rectangle 2"/>
          <p:cNvSpPr>
            <a:spLocks noGrp="1" noChangeArrowheads="1"/>
          </p:cNvSpPr>
          <p:nvPr>
            <p:ph type="body" sz="half" idx="1"/>
          </p:nvPr>
        </p:nvSpPr>
        <p:spPr>
          <a:xfrm>
            <a:off x="914400" y="1905000"/>
            <a:ext cx="8229600" cy="4724400"/>
          </a:xfrm>
          <a:noFill/>
          <a:ln/>
        </p:spPr>
        <p:txBody>
          <a:bodyPr/>
          <a:lstStyle/>
          <a:p>
            <a:pPr>
              <a:lnSpc>
                <a:spcPct val="160000"/>
              </a:lnSpc>
            </a:pPr>
            <a:r>
              <a:rPr lang="en-US"/>
              <a:t>Economic Production</a:t>
            </a:r>
          </a:p>
          <a:p>
            <a:pPr>
              <a:lnSpc>
                <a:spcPct val="160000"/>
              </a:lnSpc>
            </a:pPr>
            <a:r>
              <a:rPr lang="en-US"/>
              <a:t>Socialization of Children</a:t>
            </a:r>
          </a:p>
          <a:p>
            <a:pPr>
              <a:lnSpc>
                <a:spcPct val="160000"/>
              </a:lnSpc>
            </a:pPr>
            <a:r>
              <a:rPr lang="en-US"/>
              <a:t>Care of Sick and Aged</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C6B512B1-C782-497E-B3E1-75954E04E27A}" type="slidenum">
              <a:rPr lang="en-US"/>
              <a:pPr/>
              <a:t>50</a:t>
            </a:fld>
            <a:endParaRPr lang="en-US"/>
          </a:p>
        </p:txBody>
      </p:sp>
      <p:sp>
        <p:nvSpPr>
          <p:cNvPr id="500739"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Marriage and Family  </a:t>
            </a:r>
          </a:p>
          <a:p>
            <a:pPr>
              <a:lnSpc>
                <a:spcPct val="7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Functionalist Perspective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0738">
                                            <p:txEl>
                                              <p:pRg st="0" end="0"/>
                                            </p:txEl>
                                          </p:spTgt>
                                        </p:tgtEl>
                                        <p:attrNameLst>
                                          <p:attrName>style.visibility</p:attrName>
                                        </p:attrNameLst>
                                      </p:cBhvr>
                                      <p:to>
                                        <p:strVal val="visible"/>
                                      </p:to>
                                    </p:set>
                                    <p:animEffect transition="in" filter="blinds(vertical)">
                                      <p:cBhvr>
                                        <p:cTn id="7" dur="500"/>
                                        <p:tgtEl>
                                          <p:spTgt spid="500738">
                                            <p:txEl>
                                              <p:pRg st="0" end="0"/>
                                            </p:txEl>
                                          </p:spTgt>
                                        </p:tgtEl>
                                      </p:cBhvr>
                                    </p:animEffect>
                                  </p:childTnLst>
                                  <p:subTnLst>
                                    <p:animClr>
                                      <p:cBhvr override="childStyle">
                                        <p:cTn dur="1" fill="hold" display="0" masterRel="nextClick" afterEffect="1"/>
                                        <p:tgtEl>
                                          <p:spTgt spid="500738">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00738">
                                            <p:txEl>
                                              <p:pRg st="1" end="1"/>
                                            </p:txEl>
                                          </p:spTgt>
                                        </p:tgtEl>
                                        <p:attrNameLst>
                                          <p:attrName>style.visibility</p:attrName>
                                        </p:attrNameLst>
                                      </p:cBhvr>
                                      <p:to>
                                        <p:strVal val="visible"/>
                                      </p:to>
                                    </p:set>
                                    <p:animEffect transition="in" filter="blinds(vertical)">
                                      <p:cBhvr>
                                        <p:cTn id="12" dur="500"/>
                                        <p:tgtEl>
                                          <p:spTgt spid="500738">
                                            <p:txEl>
                                              <p:pRg st="1" end="1"/>
                                            </p:txEl>
                                          </p:spTgt>
                                        </p:tgtEl>
                                      </p:cBhvr>
                                    </p:animEffect>
                                  </p:childTnLst>
                                  <p:subTnLst>
                                    <p:animClr>
                                      <p:cBhvr override="childStyle">
                                        <p:cTn dur="1" fill="hold" display="0" masterRel="nextClick" afterEffect="1"/>
                                        <p:tgtEl>
                                          <p:spTgt spid="500738">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00738">
                                            <p:txEl>
                                              <p:pRg st="2" end="2"/>
                                            </p:txEl>
                                          </p:spTgt>
                                        </p:tgtEl>
                                        <p:attrNameLst>
                                          <p:attrName>style.visibility</p:attrName>
                                        </p:attrNameLst>
                                      </p:cBhvr>
                                      <p:to>
                                        <p:strVal val="visible"/>
                                      </p:to>
                                    </p:set>
                                    <p:animEffect transition="in" filter="blinds(vertical)">
                                      <p:cBhvr>
                                        <p:cTn id="17" dur="500"/>
                                        <p:tgtEl>
                                          <p:spTgt spid="500738">
                                            <p:txEl>
                                              <p:pRg st="2" end="2"/>
                                            </p:txEl>
                                          </p:spTgt>
                                        </p:tgtEl>
                                      </p:cBhvr>
                                    </p:animEffect>
                                  </p:childTnLst>
                                  <p:subTnLst>
                                    <p:animClr>
                                      <p:cBhvr override="childStyle">
                                        <p:cTn dur="1" fill="hold" display="0" masterRel="nextClick" afterEffect="1"/>
                                        <p:tgtEl>
                                          <p:spTgt spid="50073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build="p" bldLvl="2"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6" name="Rectangle 2"/>
          <p:cNvSpPr>
            <a:spLocks noGrp="1" noChangeArrowheads="1"/>
          </p:cNvSpPr>
          <p:nvPr>
            <p:ph type="body" sz="half" idx="1"/>
          </p:nvPr>
        </p:nvSpPr>
        <p:spPr>
          <a:xfrm>
            <a:off x="914400" y="1905000"/>
            <a:ext cx="8229600" cy="4724400"/>
          </a:xfrm>
          <a:noFill/>
          <a:ln/>
        </p:spPr>
        <p:txBody>
          <a:bodyPr/>
          <a:lstStyle/>
          <a:p>
            <a:pPr>
              <a:lnSpc>
                <a:spcPct val="150000"/>
              </a:lnSpc>
            </a:pPr>
            <a:r>
              <a:rPr lang="en-US"/>
              <a:t>Recreation</a:t>
            </a:r>
          </a:p>
          <a:p>
            <a:pPr>
              <a:lnSpc>
                <a:spcPct val="150000"/>
              </a:lnSpc>
            </a:pPr>
            <a:r>
              <a:rPr lang="en-US"/>
              <a:t>Sexual Control</a:t>
            </a:r>
          </a:p>
          <a:p>
            <a:pPr>
              <a:lnSpc>
                <a:spcPct val="150000"/>
              </a:lnSpc>
            </a:pPr>
            <a:r>
              <a:rPr lang="en-US"/>
              <a:t>Reproduction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F70D4E05-FAD4-4F02-B8D4-403D3104922A}" type="slidenum">
              <a:rPr lang="en-US"/>
              <a:pPr/>
              <a:t>51</a:t>
            </a:fld>
            <a:endParaRPr lang="en-US"/>
          </a:p>
        </p:txBody>
      </p:sp>
      <p:sp>
        <p:nvSpPr>
          <p:cNvPr id="50278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Marriage and Family  </a:t>
            </a:r>
          </a:p>
          <a:p>
            <a:pPr>
              <a:lnSpc>
                <a:spcPct val="7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Functionalist </a:t>
            </a:r>
            <a:r>
              <a:rPr lang="en-US" sz="2800">
                <a:solidFill>
                  <a:srgbClr val="035532"/>
                </a:solidFill>
                <a:effectLst>
                  <a:outerShdw blurRad="38100" dist="38100" dir="2700000" algn="tl">
                    <a:srgbClr val="C0C0C0"/>
                  </a:outerShdw>
                </a:effectLst>
              </a:rPr>
              <a:t>Perspective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2786">
                                            <p:txEl>
                                              <p:pRg st="0" end="0"/>
                                            </p:txEl>
                                          </p:spTgt>
                                        </p:tgtEl>
                                        <p:attrNameLst>
                                          <p:attrName>style.visibility</p:attrName>
                                        </p:attrNameLst>
                                      </p:cBhvr>
                                      <p:to>
                                        <p:strVal val="visible"/>
                                      </p:to>
                                    </p:set>
                                    <p:animEffect transition="in" filter="blinds(vertical)">
                                      <p:cBhvr>
                                        <p:cTn id="7" dur="500"/>
                                        <p:tgtEl>
                                          <p:spTgt spid="502786">
                                            <p:txEl>
                                              <p:pRg st="0" end="0"/>
                                            </p:txEl>
                                          </p:spTgt>
                                        </p:tgtEl>
                                      </p:cBhvr>
                                    </p:animEffect>
                                  </p:childTnLst>
                                  <p:subTnLst>
                                    <p:animClr>
                                      <p:cBhvr override="childStyle">
                                        <p:cTn dur="1" fill="hold" display="0" masterRel="nextClick" afterEffect="1"/>
                                        <p:tgtEl>
                                          <p:spTgt spid="502786">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02786">
                                            <p:txEl>
                                              <p:pRg st="1" end="1"/>
                                            </p:txEl>
                                          </p:spTgt>
                                        </p:tgtEl>
                                        <p:attrNameLst>
                                          <p:attrName>style.visibility</p:attrName>
                                        </p:attrNameLst>
                                      </p:cBhvr>
                                      <p:to>
                                        <p:strVal val="visible"/>
                                      </p:to>
                                    </p:set>
                                    <p:animEffect transition="in" filter="blinds(vertical)">
                                      <p:cBhvr>
                                        <p:cTn id="12" dur="500"/>
                                        <p:tgtEl>
                                          <p:spTgt spid="502786">
                                            <p:txEl>
                                              <p:pRg st="1" end="1"/>
                                            </p:txEl>
                                          </p:spTgt>
                                        </p:tgtEl>
                                      </p:cBhvr>
                                    </p:animEffect>
                                  </p:childTnLst>
                                  <p:subTnLst>
                                    <p:animClr>
                                      <p:cBhvr override="childStyle">
                                        <p:cTn dur="1" fill="hold" display="0" masterRel="nextClick" afterEffect="1"/>
                                        <p:tgtEl>
                                          <p:spTgt spid="502786">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02786">
                                            <p:txEl>
                                              <p:pRg st="2" end="2"/>
                                            </p:txEl>
                                          </p:spTgt>
                                        </p:tgtEl>
                                        <p:attrNameLst>
                                          <p:attrName>style.visibility</p:attrName>
                                        </p:attrNameLst>
                                      </p:cBhvr>
                                      <p:to>
                                        <p:strVal val="visible"/>
                                      </p:to>
                                    </p:set>
                                    <p:animEffect transition="in" filter="blinds(vertical)">
                                      <p:cBhvr>
                                        <p:cTn id="17" dur="500"/>
                                        <p:tgtEl>
                                          <p:spTgt spid="502786">
                                            <p:txEl>
                                              <p:pRg st="2" end="2"/>
                                            </p:txEl>
                                          </p:spTgt>
                                        </p:tgtEl>
                                      </p:cBhvr>
                                    </p:animEffect>
                                  </p:childTnLst>
                                  <p:subTnLst>
                                    <p:animClr>
                                      <p:cBhvr override="childStyle">
                                        <p:cTn dur="1" fill="hold" display="0" masterRel="nextClick" afterEffect="1"/>
                                        <p:tgtEl>
                                          <p:spTgt spid="50278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4" name="Rectangle 2"/>
          <p:cNvSpPr>
            <a:spLocks noGrp="1" noChangeArrowheads="1"/>
          </p:cNvSpPr>
          <p:nvPr>
            <p:ph type="body" sz="half" idx="1"/>
          </p:nvPr>
        </p:nvSpPr>
        <p:spPr>
          <a:xfrm>
            <a:off x="914400" y="1905000"/>
            <a:ext cx="6477000" cy="4343400"/>
          </a:xfrm>
          <a:noFill/>
          <a:ln/>
        </p:spPr>
        <p:txBody>
          <a:bodyPr/>
          <a:lstStyle/>
          <a:p>
            <a:pPr>
              <a:lnSpc>
                <a:spcPct val="120000"/>
              </a:lnSpc>
            </a:pPr>
            <a:r>
              <a:rPr lang="en-US"/>
              <a:t>Functions of the Incest Taboo</a:t>
            </a:r>
          </a:p>
          <a:p>
            <a:pPr>
              <a:lnSpc>
                <a:spcPct val="120000"/>
              </a:lnSpc>
            </a:pPr>
            <a:r>
              <a:rPr lang="en-US"/>
              <a:t>Isolation and Emotional Overload</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C49ADD35-C453-4E2B-8291-83A80457C28E}" type="slidenum">
              <a:rPr lang="en-US"/>
              <a:pPr/>
              <a:t>52</a:t>
            </a:fld>
            <a:endParaRPr lang="en-US"/>
          </a:p>
        </p:txBody>
      </p:sp>
      <p:sp>
        <p:nvSpPr>
          <p:cNvPr id="504835"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Marriage and Family  </a:t>
            </a:r>
          </a:p>
          <a:p>
            <a:pPr>
              <a:lnSpc>
                <a:spcPct val="7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Functionalist </a:t>
            </a:r>
            <a:r>
              <a:rPr lang="en-US" sz="2800">
                <a:solidFill>
                  <a:srgbClr val="035532"/>
                </a:solidFill>
                <a:effectLst>
                  <a:outerShdw blurRad="38100" dist="38100" dir="2700000" algn="tl">
                    <a:srgbClr val="C0C0C0"/>
                  </a:outerShdw>
                </a:effectLst>
              </a:rPr>
              <a:t>Perspective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blinds(vertical)">
                                      <p:cBhvr>
                                        <p:cTn id="7" dur="500"/>
                                        <p:tgtEl>
                                          <p:spTgt spid="504834">
                                            <p:txEl>
                                              <p:pRg st="0" end="0"/>
                                            </p:txEl>
                                          </p:spTgt>
                                        </p:tgtEl>
                                      </p:cBhvr>
                                    </p:animEffect>
                                  </p:childTnLst>
                                  <p:subTnLst>
                                    <p:animClr>
                                      <p:cBhvr override="childStyle">
                                        <p:cTn dur="1" fill="hold" display="0" masterRel="nextClick" afterEffect="1"/>
                                        <p:tgtEl>
                                          <p:spTgt spid="50483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04834">
                                            <p:txEl>
                                              <p:pRg st="1" end="1"/>
                                            </p:txEl>
                                          </p:spTgt>
                                        </p:tgtEl>
                                        <p:attrNameLst>
                                          <p:attrName>style.visibility</p:attrName>
                                        </p:attrNameLst>
                                      </p:cBhvr>
                                      <p:to>
                                        <p:strVal val="visible"/>
                                      </p:to>
                                    </p:set>
                                    <p:animEffect transition="in" filter="blinds(vertical)">
                                      <p:cBhvr>
                                        <p:cTn id="12" dur="500"/>
                                        <p:tgtEl>
                                          <p:spTgt spid="504834">
                                            <p:txEl>
                                              <p:pRg st="1" end="1"/>
                                            </p:txEl>
                                          </p:spTgt>
                                        </p:tgtEl>
                                      </p:cBhvr>
                                    </p:animEffect>
                                  </p:childTnLst>
                                  <p:subTnLst>
                                    <p:animClr>
                                      <p:cBhvr override="childStyle">
                                        <p:cTn dur="1" fill="hold" display="0" masterRel="nextClick" afterEffect="1"/>
                                        <p:tgtEl>
                                          <p:spTgt spid="504834">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type="body" sz="half" idx="1"/>
          </p:nvPr>
        </p:nvSpPr>
        <p:spPr>
          <a:xfrm>
            <a:off x="1066800" y="2057400"/>
            <a:ext cx="8001000" cy="4495800"/>
          </a:xfrm>
          <a:noFill/>
          <a:ln/>
        </p:spPr>
        <p:txBody>
          <a:bodyPr/>
          <a:lstStyle/>
          <a:p>
            <a:pPr>
              <a:lnSpc>
                <a:spcPct val="80000"/>
              </a:lnSpc>
            </a:pPr>
            <a:r>
              <a:rPr lang="en-US"/>
              <a:t>Struggles between Wives and Husbands</a:t>
            </a:r>
          </a:p>
          <a:p>
            <a:pPr>
              <a:lnSpc>
                <a:spcPct val="80000"/>
              </a:lnSpc>
            </a:pPr>
            <a:r>
              <a:rPr lang="en-US"/>
              <a:t>Power Struggle over…</a:t>
            </a:r>
          </a:p>
          <a:p>
            <a:pPr lvl="1">
              <a:lnSpc>
                <a:spcPct val="80000"/>
              </a:lnSpc>
            </a:pPr>
            <a:r>
              <a:rPr lang="en-US"/>
              <a:t>Housework</a:t>
            </a:r>
          </a:p>
          <a:p>
            <a:pPr lvl="1">
              <a:lnSpc>
                <a:spcPct val="80000"/>
              </a:lnSpc>
            </a:pPr>
            <a:r>
              <a:rPr lang="en-US"/>
              <a:t>Child Care</a:t>
            </a:r>
          </a:p>
          <a:p>
            <a:pPr lvl="1">
              <a:lnSpc>
                <a:spcPct val="80000"/>
              </a:lnSpc>
            </a:pPr>
            <a:r>
              <a:rPr lang="en-US"/>
              <a:t>Money</a:t>
            </a:r>
          </a:p>
          <a:p>
            <a:pPr lvl="1">
              <a:lnSpc>
                <a:spcPct val="80000"/>
              </a:lnSpc>
            </a:pPr>
            <a:r>
              <a:rPr lang="en-US"/>
              <a:t>Attention</a:t>
            </a:r>
          </a:p>
          <a:p>
            <a:pPr lvl="1">
              <a:lnSpc>
                <a:spcPct val="80000"/>
              </a:lnSpc>
            </a:pPr>
            <a:r>
              <a:rPr lang="en-US"/>
              <a:t>Respect</a:t>
            </a:r>
          </a:p>
          <a:p>
            <a:pPr lvl="1">
              <a:lnSpc>
                <a:spcPct val="80000"/>
              </a:lnSpc>
            </a:pPr>
            <a:r>
              <a:rPr lang="en-US"/>
              <a:t>Sex</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E35B7DA8-00B2-4D70-9074-72B97864F07E}" type="slidenum">
              <a:rPr lang="en-US"/>
              <a:pPr/>
              <a:t>53</a:t>
            </a:fld>
            <a:endParaRPr lang="en-US"/>
          </a:p>
        </p:txBody>
      </p:sp>
      <p:sp>
        <p:nvSpPr>
          <p:cNvPr id="506883"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Marriage and Family</a:t>
            </a:r>
          </a:p>
          <a:p>
            <a:pPr>
              <a:lnSpc>
                <a:spcPct val="7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Conflict </a:t>
            </a:r>
            <a:r>
              <a:rPr lang="en-US" sz="2800">
                <a:solidFill>
                  <a:srgbClr val="035532"/>
                </a:solidFill>
                <a:effectLst>
                  <a:outerShdw blurRad="38100" dist="38100" dir="2700000" algn="tl">
                    <a:srgbClr val="C0C0C0"/>
                  </a:outerShdw>
                </a:effectLst>
              </a:rPr>
              <a:t>Perspective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6882">
                                            <p:txEl>
                                              <p:pRg st="0" end="0"/>
                                            </p:txEl>
                                          </p:spTgt>
                                        </p:tgtEl>
                                        <p:attrNameLst>
                                          <p:attrName>style.visibility</p:attrName>
                                        </p:attrNameLst>
                                      </p:cBhvr>
                                      <p:to>
                                        <p:strVal val="visible"/>
                                      </p:to>
                                    </p:set>
                                    <p:animEffect transition="in" filter="blinds(vertical)">
                                      <p:cBhvr>
                                        <p:cTn id="7" dur="500"/>
                                        <p:tgtEl>
                                          <p:spTgt spid="506882">
                                            <p:txEl>
                                              <p:pRg st="0" end="0"/>
                                            </p:txEl>
                                          </p:spTgt>
                                        </p:tgtEl>
                                      </p:cBhvr>
                                    </p:animEffect>
                                  </p:childTnLst>
                                  <p:subTnLst>
                                    <p:animClr>
                                      <p:cBhvr override="childStyle">
                                        <p:cTn dur="1" fill="hold" display="0" masterRel="nextClick" afterEffect="1"/>
                                        <p:tgtEl>
                                          <p:spTgt spid="506882">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06882">
                                            <p:txEl>
                                              <p:pRg st="1" end="1"/>
                                            </p:txEl>
                                          </p:spTgt>
                                        </p:tgtEl>
                                        <p:attrNameLst>
                                          <p:attrName>style.visibility</p:attrName>
                                        </p:attrNameLst>
                                      </p:cBhvr>
                                      <p:to>
                                        <p:strVal val="visible"/>
                                      </p:to>
                                    </p:set>
                                    <p:animEffect transition="in" filter="blinds(vertical)">
                                      <p:cBhvr>
                                        <p:cTn id="12" dur="500"/>
                                        <p:tgtEl>
                                          <p:spTgt spid="506882">
                                            <p:txEl>
                                              <p:pRg st="1" end="1"/>
                                            </p:txEl>
                                          </p:spTgt>
                                        </p:tgtEl>
                                      </p:cBhvr>
                                    </p:animEffect>
                                  </p:childTnLst>
                                  <p:subTnLst>
                                    <p:animClr>
                                      <p:cBhvr override="childStyle">
                                        <p:cTn dur="1" fill="hold" display="0" masterRel="nextClick" afterEffect="1"/>
                                        <p:tgtEl>
                                          <p:spTgt spid="506882">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06882">
                                            <p:txEl>
                                              <p:pRg st="2" end="2"/>
                                            </p:txEl>
                                          </p:spTgt>
                                        </p:tgtEl>
                                        <p:attrNameLst>
                                          <p:attrName>style.visibility</p:attrName>
                                        </p:attrNameLst>
                                      </p:cBhvr>
                                      <p:to>
                                        <p:strVal val="visible"/>
                                      </p:to>
                                    </p:set>
                                    <p:animEffect transition="in" filter="blinds(vertical)">
                                      <p:cBhvr>
                                        <p:cTn id="17" dur="500"/>
                                        <p:tgtEl>
                                          <p:spTgt spid="506882">
                                            <p:txEl>
                                              <p:pRg st="2" end="2"/>
                                            </p:txEl>
                                          </p:spTgt>
                                        </p:tgtEl>
                                      </p:cBhvr>
                                    </p:animEffect>
                                  </p:childTnLst>
                                  <p:subTnLst>
                                    <p:animClr>
                                      <p:cBhvr override="childStyle">
                                        <p:cTn dur="1" fill="hold" display="0" masterRel="nextClick" afterEffect="1"/>
                                        <p:tgtEl>
                                          <p:spTgt spid="506882">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06882">
                                            <p:txEl>
                                              <p:pRg st="3" end="3"/>
                                            </p:txEl>
                                          </p:spTgt>
                                        </p:tgtEl>
                                        <p:attrNameLst>
                                          <p:attrName>style.visibility</p:attrName>
                                        </p:attrNameLst>
                                      </p:cBhvr>
                                      <p:to>
                                        <p:strVal val="visible"/>
                                      </p:to>
                                    </p:set>
                                    <p:animEffect transition="in" filter="blinds(vertical)">
                                      <p:cBhvr>
                                        <p:cTn id="22" dur="500"/>
                                        <p:tgtEl>
                                          <p:spTgt spid="506882">
                                            <p:txEl>
                                              <p:pRg st="3" end="3"/>
                                            </p:txEl>
                                          </p:spTgt>
                                        </p:tgtEl>
                                      </p:cBhvr>
                                    </p:animEffect>
                                  </p:childTnLst>
                                  <p:subTnLst>
                                    <p:animClr>
                                      <p:cBhvr override="childStyle">
                                        <p:cTn dur="1" fill="hold" display="0" masterRel="nextClick" afterEffect="1"/>
                                        <p:tgtEl>
                                          <p:spTgt spid="506882">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06882">
                                            <p:txEl>
                                              <p:pRg st="4" end="4"/>
                                            </p:txEl>
                                          </p:spTgt>
                                        </p:tgtEl>
                                        <p:attrNameLst>
                                          <p:attrName>style.visibility</p:attrName>
                                        </p:attrNameLst>
                                      </p:cBhvr>
                                      <p:to>
                                        <p:strVal val="visible"/>
                                      </p:to>
                                    </p:set>
                                    <p:animEffect transition="in" filter="blinds(vertical)">
                                      <p:cBhvr>
                                        <p:cTn id="27" dur="500"/>
                                        <p:tgtEl>
                                          <p:spTgt spid="506882">
                                            <p:txEl>
                                              <p:pRg st="4" end="4"/>
                                            </p:txEl>
                                          </p:spTgt>
                                        </p:tgtEl>
                                      </p:cBhvr>
                                    </p:animEffect>
                                  </p:childTnLst>
                                  <p:subTnLst>
                                    <p:animClr>
                                      <p:cBhvr override="childStyle">
                                        <p:cTn dur="1" fill="hold" display="0" masterRel="nextClick" afterEffect="1"/>
                                        <p:tgtEl>
                                          <p:spTgt spid="506882">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506882">
                                            <p:txEl>
                                              <p:pRg st="5" end="5"/>
                                            </p:txEl>
                                          </p:spTgt>
                                        </p:tgtEl>
                                        <p:attrNameLst>
                                          <p:attrName>style.visibility</p:attrName>
                                        </p:attrNameLst>
                                      </p:cBhvr>
                                      <p:to>
                                        <p:strVal val="visible"/>
                                      </p:to>
                                    </p:set>
                                    <p:animEffect transition="in" filter="blinds(vertical)">
                                      <p:cBhvr>
                                        <p:cTn id="32" dur="500"/>
                                        <p:tgtEl>
                                          <p:spTgt spid="506882">
                                            <p:txEl>
                                              <p:pRg st="5" end="5"/>
                                            </p:txEl>
                                          </p:spTgt>
                                        </p:tgtEl>
                                      </p:cBhvr>
                                    </p:animEffect>
                                  </p:childTnLst>
                                  <p:subTnLst>
                                    <p:animClr>
                                      <p:cBhvr override="childStyle">
                                        <p:cTn dur="1" fill="hold" display="0" masterRel="nextClick" afterEffect="1"/>
                                        <p:tgtEl>
                                          <p:spTgt spid="506882">
                                            <p:txEl>
                                              <p:pRg st="5" end="5"/>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506882">
                                            <p:txEl>
                                              <p:pRg st="6" end="6"/>
                                            </p:txEl>
                                          </p:spTgt>
                                        </p:tgtEl>
                                        <p:attrNameLst>
                                          <p:attrName>style.visibility</p:attrName>
                                        </p:attrNameLst>
                                      </p:cBhvr>
                                      <p:to>
                                        <p:strVal val="visible"/>
                                      </p:to>
                                    </p:set>
                                    <p:animEffect transition="in" filter="blinds(vertical)">
                                      <p:cBhvr>
                                        <p:cTn id="37" dur="500"/>
                                        <p:tgtEl>
                                          <p:spTgt spid="506882">
                                            <p:txEl>
                                              <p:pRg st="6" end="6"/>
                                            </p:txEl>
                                          </p:spTgt>
                                        </p:tgtEl>
                                      </p:cBhvr>
                                    </p:animEffect>
                                  </p:childTnLst>
                                  <p:subTnLst>
                                    <p:animClr>
                                      <p:cBhvr override="childStyle">
                                        <p:cTn dur="1" fill="hold" display="0" masterRel="nextClick" afterEffect="1"/>
                                        <p:tgtEl>
                                          <p:spTgt spid="506882">
                                            <p:txEl>
                                              <p:pRg st="6" end="6"/>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506882">
                                            <p:txEl>
                                              <p:pRg st="7" end="7"/>
                                            </p:txEl>
                                          </p:spTgt>
                                        </p:tgtEl>
                                        <p:attrNameLst>
                                          <p:attrName>style.visibility</p:attrName>
                                        </p:attrNameLst>
                                      </p:cBhvr>
                                      <p:to>
                                        <p:strVal val="visible"/>
                                      </p:to>
                                    </p:set>
                                    <p:animEffect transition="in" filter="blinds(vertical)">
                                      <p:cBhvr>
                                        <p:cTn id="42" dur="500"/>
                                        <p:tgtEl>
                                          <p:spTgt spid="506882">
                                            <p:txEl>
                                              <p:pRg st="7" end="7"/>
                                            </p:txEl>
                                          </p:spTgt>
                                        </p:tgtEl>
                                      </p:cBhvr>
                                    </p:animEffect>
                                  </p:childTnLst>
                                  <p:subTnLst>
                                    <p:animClr>
                                      <p:cBhvr override="childStyle">
                                        <p:cTn dur="1" fill="hold" display="0" masterRel="nextClick" afterEffect="1"/>
                                        <p:tgtEl>
                                          <p:spTgt spid="506882">
                                            <p:txEl>
                                              <p:pRg st="7" end="7"/>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body" sz="half" idx="1"/>
          </p:nvPr>
        </p:nvSpPr>
        <p:spPr>
          <a:xfrm>
            <a:off x="914400" y="1905000"/>
            <a:ext cx="8229600" cy="4724400"/>
          </a:xfrm>
          <a:noFill/>
          <a:ln/>
        </p:spPr>
        <p:txBody>
          <a:bodyPr/>
          <a:lstStyle/>
          <a:p>
            <a:pPr>
              <a:lnSpc>
                <a:spcPct val="170000"/>
              </a:lnSpc>
            </a:pPr>
            <a:r>
              <a:rPr lang="en-US"/>
              <a:t>Gender, Housework, and Child Care</a:t>
            </a:r>
          </a:p>
          <a:p>
            <a:pPr>
              <a:lnSpc>
                <a:spcPct val="170000"/>
              </a:lnSpc>
            </a:pPr>
            <a:r>
              <a:rPr lang="en-US"/>
              <a:t>Gender Division of Labor</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E3BB7576-BAB5-4D79-A367-92FB6AB1C360}" type="slidenum">
              <a:rPr lang="en-US"/>
              <a:pPr/>
              <a:t>54</a:t>
            </a:fld>
            <a:endParaRPr lang="en-US"/>
          </a:p>
        </p:txBody>
      </p:sp>
      <p:sp>
        <p:nvSpPr>
          <p:cNvPr id="508931" name="Text Box 3"/>
          <p:cNvSpPr txBox="1">
            <a:spLocks noChangeArrowheads="1"/>
          </p:cNvSpPr>
          <p:nvPr/>
        </p:nvSpPr>
        <p:spPr bwMode="auto">
          <a:xfrm>
            <a:off x="9144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Marriage and Family  </a:t>
            </a:r>
            <a:endParaRPr lang="en-US" sz="2800">
              <a:solidFill>
                <a:srgbClr val="035532"/>
              </a:solidFill>
              <a:effectLst>
                <a:outerShdw blurRad="38100" dist="38100" dir="2700000" algn="tl">
                  <a:srgbClr val="C0C0C0"/>
                </a:outerShdw>
              </a:effectLst>
              <a:cs typeface="Times New Roman" pitchFamily="18" charset="0"/>
            </a:endParaRPr>
          </a:p>
          <a:p>
            <a:pPr>
              <a:lnSpc>
                <a:spcPct val="70000"/>
              </a:lnSpc>
              <a:spcBef>
                <a:spcPct val="0"/>
              </a:spcBef>
              <a:buClrTx/>
              <a:buSzTx/>
              <a:buFontTx/>
              <a:buNone/>
            </a:pPr>
            <a:r>
              <a:rPr lang="en-US" sz="2800">
                <a:solidFill>
                  <a:srgbClr val="035532"/>
                </a:solidFill>
                <a:effectLst>
                  <a:outerShdw blurRad="38100" dist="38100" dir="2700000" algn="tl">
                    <a:srgbClr val="C0C0C0"/>
                  </a:outerShdw>
                </a:effectLst>
                <a:cs typeface="Times New Roman" pitchFamily="18" charset="0"/>
              </a:rPr>
              <a:t>Symbolic Interaction</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8930">
                                            <p:txEl>
                                              <p:pRg st="0" end="0"/>
                                            </p:txEl>
                                          </p:spTgt>
                                        </p:tgtEl>
                                        <p:attrNameLst>
                                          <p:attrName>style.visibility</p:attrName>
                                        </p:attrNameLst>
                                      </p:cBhvr>
                                      <p:to>
                                        <p:strVal val="visible"/>
                                      </p:to>
                                    </p:set>
                                    <p:animEffect transition="in" filter="blinds(vertical)">
                                      <p:cBhvr>
                                        <p:cTn id="7" dur="500"/>
                                        <p:tgtEl>
                                          <p:spTgt spid="508930">
                                            <p:txEl>
                                              <p:pRg st="0" end="0"/>
                                            </p:txEl>
                                          </p:spTgt>
                                        </p:tgtEl>
                                      </p:cBhvr>
                                    </p:animEffect>
                                  </p:childTnLst>
                                  <p:subTnLst>
                                    <p:animClr>
                                      <p:cBhvr override="childStyle">
                                        <p:cTn dur="1" fill="hold" display="0" masterRel="nextClick" afterEffect="1"/>
                                        <p:tgtEl>
                                          <p:spTgt spid="508930">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08930">
                                            <p:txEl>
                                              <p:pRg st="1" end="1"/>
                                            </p:txEl>
                                          </p:spTgt>
                                        </p:tgtEl>
                                        <p:attrNameLst>
                                          <p:attrName>style.visibility</p:attrName>
                                        </p:attrNameLst>
                                      </p:cBhvr>
                                      <p:to>
                                        <p:strVal val="visible"/>
                                      </p:to>
                                    </p:set>
                                    <p:animEffect transition="in" filter="blinds(vertical)">
                                      <p:cBhvr>
                                        <p:cTn id="12" dur="500"/>
                                        <p:tgtEl>
                                          <p:spTgt spid="508930">
                                            <p:txEl>
                                              <p:pRg st="1" end="1"/>
                                            </p:txEl>
                                          </p:spTgt>
                                        </p:tgtEl>
                                      </p:cBhvr>
                                    </p:animEffect>
                                  </p:childTnLst>
                                  <p:subTnLst>
                                    <p:animClr>
                                      <p:cBhvr override="childStyle">
                                        <p:cTn dur="1" fill="hold" display="0" masterRel="nextClick" afterEffect="1"/>
                                        <p:tgtEl>
                                          <p:spTgt spid="508930">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p>
            <a:r>
              <a:rPr lang="en-US"/>
              <a:t>Copyright © 2010 Pearson Education, Inc. All rights reserved.</a:t>
            </a:r>
          </a:p>
        </p:txBody>
      </p:sp>
      <p:sp>
        <p:nvSpPr>
          <p:cNvPr id="4" name="Slide Number Placeholder 5"/>
          <p:cNvSpPr>
            <a:spLocks noGrp="1"/>
          </p:cNvSpPr>
          <p:nvPr>
            <p:ph type="sldNum" sz="quarter" idx="11"/>
          </p:nvPr>
        </p:nvSpPr>
        <p:spPr/>
        <p:txBody>
          <a:bodyPr/>
          <a:lstStyle/>
          <a:p>
            <a:fld id="{4EC9AA7F-C132-47AC-BED2-F7CA86B68C3A}" type="slidenum">
              <a:rPr lang="en-US"/>
              <a:pPr/>
              <a:t>55</a:t>
            </a:fld>
            <a:endParaRPr lang="en-US"/>
          </a:p>
        </p:txBody>
      </p:sp>
      <p:pic>
        <p:nvPicPr>
          <p:cNvPr id="510978" name="Picture 2"/>
          <p:cNvPicPr>
            <a:picLocks noChangeAspect="1" noChangeArrowheads="1"/>
          </p:cNvPicPr>
          <p:nvPr/>
        </p:nvPicPr>
        <p:blipFill>
          <a:blip r:embed="rId3" cstate="print"/>
          <a:srcRect/>
          <a:stretch>
            <a:fillRect/>
          </a:stretch>
        </p:blipFill>
        <p:spPr bwMode="auto">
          <a:xfrm>
            <a:off x="1116013" y="182563"/>
            <a:ext cx="6884987" cy="6294437"/>
          </a:xfrm>
          <a:prstGeom prst="rect">
            <a:avLst/>
          </a:prstGeom>
          <a:noFill/>
          <a:ln w="9525">
            <a:solidFill>
              <a:schemeClr val="bg2"/>
            </a:solidFill>
            <a:miter lim="800000"/>
            <a:headEnd/>
            <a:tailEnd/>
          </a:ln>
          <a:effectLst>
            <a:outerShdw dist="71842" dir="2700000" algn="ctr" rotWithShape="0">
              <a:srgbClr val="000000"/>
            </a:outerShdw>
          </a:effectLst>
        </p:spPr>
      </p:pic>
    </p:spTree>
  </p:cSld>
  <p:clrMapOvr>
    <a:masterClrMapping/>
  </p:clrMapOvr>
  <p:transition>
    <p:cut thruBlk="1"/>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6" name="Rectangle 2"/>
          <p:cNvSpPr>
            <a:spLocks noGrp="1" noChangeArrowheads="1"/>
          </p:cNvSpPr>
          <p:nvPr>
            <p:ph type="body" sz="half" idx="1"/>
          </p:nvPr>
        </p:nvSpPr>
        <p:spPr>
          <a:xfrm>
            <a:off x="914400" y="1905000"/>
            <a:ext cx="7467600" cy="4114800"/>
          </a:xfrm>
          <a:noFill/>
          <a:ln/>
        </p:spPr>
        <p:txBody>
          <a:bodyPr/>
          <a:lstStyle/>
          <a:p>
            <a:pPr>
              <a:lnSpc>
                <a:spcPct val="120000"/>
              </a:lnSpc>
            </a:pPr>
            <a:r>
              <a:rPr lang="en-US"/>
              <a:t>Love and Courtship in Global Perspective</a:t>
            </a:r>
          </a:p>
          <a:p>
            <a:pPr>
              <a:lnSpc>
                <a:spcPct val="120000"/>
              </a:lnSpc>
            </a:pPr>
            <a:r>
              <a:rPr lang="en-US"/>
              <a:t>Marriage</a:t>
            </a:r>
          </a:p>
          <a:p>
            <a:pPr lvl="1">
              <a:lnSpc>
                <a:spcPct val="120000"/>
              </a:lnSpc>
            </a:pPr>
            <a:r>
              <a:rPr lang="en-US"/>
              <a:t>Social Channels of Love and Marriage</a:t>
            </a:r>
          </a:p>
          <a:p>
            <a:pPr lvl="1">
              <a:lnSpc>
                <a:spcPct val="120000"/>
              </a:lnSpc>
            </a:pPr>
            <a:r>
              <a:rPr lang="en-US"/>
              <a:t>Homogamy</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73A53E0F-9C2A-4257-A8D4-36CC860B044A}" type="slidenum">
              <a:rPr lang="en-US"/>
              <a:pPr/>
              <a:t>56</a:t>
            </a:fld>
            <a:endParaRPr lang="en-US"/>
          </a:p>
        </p:txBody>
      </p:sp>
      <p:sp>
        <p:nvSpPr>
          <p:cNvPr id="51302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Family Life Cycle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3026">
                                            <p:txEl>
                                              <p:pRg st="0" end="0"/>
                                            </p:txEl>
                                          </p:spTgt>
                                        </p:tgtEl>
                                        <p:attrNameLst>
                                          <p:attrName>style.visibility</p:attrName>
                                        </p:attrNameLst>
                                      </p:cBhvr>
                                      <p:to>
                                        <p:strVal val="visible"/>
                                      </p:to>
                                    </p:set>
                                    <p:animEffect transition="in" filter="blinds(vertical)">
                                      <p:cBhvr>
                                        <p:cTn id="7" dur="500"/>
                                        <p:tgtEl>
                                          <p:spTgt spid="513026">
                                            <p:txEl>
                                              <p:pRg st="0" end="0"/>
                                            </p:txEl>
                                          </p:spTgt>
                                        </p:tgtEl>
                                      </p:cBhvr>
                                    </p:animEffect>
                                  </p:childTnLst>
                                  <p:subTnLst>
                                    <p:animClr>
                                      <p:cBhvr override="childStyle">
                                        <p:cTn dur="1" fill="hold" display="0" masterRel="nextClick" afterEffect="1"/>
                                        <p:tgtEl>
                                          <p:spTgt spid="513026">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13026">
                                            <p:txEl>
                                              <p:pRg st="1" end="1"/>
                                            </p:txEl>
                                          </p:spTgt>
                                        </p:tgtEl>
                                        <p:attrNameLst>
                                          <p:attrName>style.visibility</p:attrName>
                                        </p:attrNameLst>
                                      </p:cBhvr>
                                      <p:to>
                                        <p:strVal val="visible"/>
                                      </p:to>
                                    </p:set>
                                    <p:animEffect transition="in" filter="blinds(vertical)">
                                      <p:cBhvr>
                                        <p:cTn id="12" dur="500"/>
                                        <p:tgtEl>
                                          <p:spTgt spid="513026">
                                            <p:txEl>
                                              <p:pRg st="1" end="1"/>
                                            </p:txEl>
                                          </p:spTgt>
                                        </p:tgtEl>
                                      </p:cBhvr>
                                    </p:animEffect>
                                  </p:childTnLst>
                                  <p:subTnLst>
                                    <p:animClr>
                                      <p:cBhvr override="childStyle">
                                        <p:cTn dur="1" fill="hold" display="0" masterRel="nextClick" afterEffect="1"/>
                                        <p:tgtEl>
                                          <p:spTgt spid="513026">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13026">
                                            <p:txEl>
                                              <p:pRg st="2" end="2"/>
                                            </p:txEl>
                                          </p:spTgt>
                                        </p:tgtEl>
                                        <p:attrNameLst>
                                          <p:attrName>style.visibility</p:attrName>
                                        </p:attrNameLst>
                                      </p:cBhvr>
                                      <p:to>
                                        <p:strVal val="visible"/>
                                      </p:to>
                                    </p:set>
                                    <p:animEffect transition="in" filter="blinds(vertical)">
                                      <p:cBhvr>
                                        <p:cTn id="17" dur="500"/>
                                        <p:tgtEl>
                                          <p:spTgt spid="513026">
                                            <p:txEl>
                                              <p:pRg st="2" end="2"/>
                                            </p:txEl>
                                          </p:spTgt>
                                        </p:tgtEl>
                                      </p:cBhvr>
                                    </p:animEffect>
                                  </p:childTnLst>
                                  <p:subTnLst>
                                    <p:animClr>
                                      <p:cBhvr override="childStyle">
                                        <p:cTn dur="1" fill="hold" display="0" masterRel="nextClick" afterEffect="1"/>
                                        <p:tgtEl>
                                          <p:spTgt spid="513026">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13026">
                                            <p:txEl>
                                              <p:pRg st="3" end="3"/>
                                            </p:txEl>
                                          </p:spTgt>
                                        </p:tgtEl>
                                        <p:attrNameLst>
                                          <p:attrName>style.visibility</p:attrName>
                                        </p:attrNameLst>
                                      </p:cBhvr>
                                      <p:to>
                                        <p:strVal val="visible"/>
                                      </p:to>
                                    </p:set>
                                    <p:animEffect transition="in" filter="blinds(vertical)">
                                      <p:cBhvr>
                                        <p:cTn id="22" dur="500"/>
                                        <p:tgtEl>
                                          <p:spTgt spid="513026">
                                            <p:txEl>
                                              <p:pRg st="3" end="3"/>
                                            </p:txEl>
                                          </p:spTgt>
                                        </p:tgtEl>
                                      </p:cBhvr>
                                    </p:animEffect>
                                  </p:childTnLst>
                                  <p:subTnLst>
                                    <p:animClr>
                                      <p:cBhvr override="childStyle">
                                        <p:cTn dur="1" fill="hold" display="0" masterRel="nextClick" afterEffect="1"/>
                                        <p:tgtEl>
                                          <p:spTgt spid="513026">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Grp="1" noChangeArrowheads="1"/>
          </p:cNvSpPr>
          <p:nvPr>
            <p:ph type="body" sz="half" idx="1"/>
          </p:nvPr>
        </p:nvSpPr>
        <p:spPr>
          <a:xfrm>
            <a:off x="914400" y="1905000"/>
            <a:ext cx="8229600" cy="4343400"/>
          </a:xfrm>
          <a:noFill/>
          <a:ln/>
        </p:spPr>
        <p:txBody>
          <a:bodyPr/>
          <a:lstStyle/>
          <a:p>
            <a:pPr>
              <a:lnSpc>
                <a:spcPct val="130000"/>
              </a:lnSpc>
              <a:buFont typeface="Wingdings" pitchFamily="2" charset="2"/>
              <a:buNone/>
            </a:pPr>
            <a:r>
              <a:rPr lang="en-US" dirty="0"/>
              <a:t>Childbirth </a:t>
            </a:r>
          </a:p>
          <a:p>
            <a:pPr>
              <a:lnSpc>
                <a:spcPct val="130000"/>
              </a:lnSpc>
            </a:pPr>
            <a:r>
              <a:rPr lang="en-US" dirty="0"/>
              <a:t>Marital Satisfaction Decreases</a:t>
            </a:r>
          </a:p>
          <a:p>
            <a:pPr>
              <a:lnSpc>
                <a:spcPct val="130000"/>
              </a:lnSpc>
            </a:pPr>
            <a:r>
              <a:rPr lang="en-US" dirty="0"/>
              <a:t>Additional </a:t>
            </a:r>
            <a:r>
              <a:rPr lang="en-US" dirty="0" smtClean="0"/>
              <a:t>Complications</a:t>
            </a:r>
          </a:p>
          <a:p>
            <a:pPr>
              <a:lnSpc>
                <a:spcPct val="130000"/>
              </a:lnSpc>
            </a:pPr>
            <a:r>
              <a:rPr lang="en-US" dirty="0" smtClean="0"/>
              <a:t>Is marriage good for your health?</a:t>
            </a:r>
          </a:p>
          <a:p>
            <a:pPr>
              <a:lnSpc>
                <a:spcPct val="130000"/>
              </a:lnSpc>
            </a:pPr>
            <a:r>
              <a:rPr lang="en-US" dirty="0" smtClean="0"/>
              <a:t>Does having children make you unhappy?</a:t>
            </a:r>
          </a:p>
          <a:p>
            <a:pPr>
              <a:lnSpc>
                <a:spcPct val="130000"/>
              </a:lnSpc>
            </a:pPr>
            <a:endParaRPr lang="en-US" dirty="0"/>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5CEC4BE7-65BE-40B0-B81A-1A23485BE442}" type="slidenum">
              <a:rPr lang="en-US"/>
              <a:pPr/>
              <a:t>57</a:t>
            </a:fld>
            <a:endParaRPr lang="en-US"/>
          </a:p>
        </p:txBody>
      </p:sp>
      <p:sp>
        <p:nvSpPr>
          <p:cNvPr id="517123"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Family Life Cycle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7122">
                                            <p:txEl>
                                              <p:pRg st="0" end="0"/>
                                            </p:txEl>
                                          </p:spTgt>
                                        </p:tgtEl>
                                        <p:attrNameLst>
                                          <p:attrName>style.visibility</p:attrName>
                                        </p:attrNameLst>
                                      </p:cBhvr>
                                      <p:to>
                                        <p:strVal val="visible"/>
                                      </p:to>
                                    </p:set>
                                    <p:animEffect transition="in" filter="blinds(vertical)">
                                      <p:cBhvr>
                                        <p:cTn id="7" dur="500"/>
                                        <p:tgtEl>
                                          <p:spTgt spid="517122">
                                            <p:txEl>
                                              <p:pRg st="0" end="0"/>
                                            </p:txEl>
                                          </p:spTgt>
                                        </p:tgtEl>
                                      </p:cBhvr>
                                    </p:animEffect>
                                  </p:childTnLst>
                                  <p:subTnLst>
                                    <p:animClr>
                                      <p:cBhvr override="childStyle">
                                        <p:cTn dur="1" fill="hold" display="0" masterRel="nextClick" afterEffect="1"/>
                                        <p:tgtEl>
                                          <p:spTgt spid="517122">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17122">
                                            <p:txEl>
                                              <p:pRg st="1" end="1"/>
                                            </p:txEl>
                                          </p:spTgt>
                                        </p:tgtEl>
                                        <p:attrNameLst>
                                          <p:attrName>style.visibility</p:attrName>
                                        </p:attrNameLst>
                                      </p:cBhvr>
                                      <p:to>
                                        <p:strVal val="visible"/>
                                      </p:to>
                                    </p:set>
                                    <p:animEffect transition="in" filter="blinds(vertical)">
                                      <p:cBhvr>
                                        <p:cTn id="12" dur="500"/>
                                        <p:tgtEl>
                                          <p:spTgt spid="517122">
                                            <p:txEl>
                                              <p:pRg st="1" end="1"/>
                                            </p:txEl>
                                          </p:spTgt>
                                        </p:tgtEl>
                                      </p:cBhvr>
                                    </p:animEffect>
                                  </p:childTnLst>
                                  <p:subTnLst>
                                    <p:animClr>
                                      <p:cBhvr override="childStyle">
                                        <p:cTn dur="1" fill="hold" display="0" masterRel="nextClick" afterEffect="1"/>
                                        <p:tgtEl>
                                          <p:spTgt spid="517122">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17122">
                                            <p:txEl>
                                              <p:pRg st="2" end="2"/>
                                            </p:txEl>
                                          </p:spTgt>
                                        </p:tgtEl>
                                        <p:attrNameLst>
                                          <p:attrName>style.visibility</p:attrName>
                                        </p:attrNameLst>
                                      </p:cBhvr>
                                      <p:to>
                                        <p:strVal val="visible"/>
                                      </p:to>
                                    </p:set>
                                    <p:animEffect transition="in" filter="blinds(vertical)">
                                      <p:cBhvr>
                                        <p:cTn id="17" dur="500"/>
                                        <p:tgtEl>
                                          <p:spTgt spid="517122">
                                            <p:txEl>
                                              <p:pRg st="2" end="2"/>
                                            </p:txEl>
                                          </p:spTgt>
                                        </p:tgtEl>
                                      </p:cBhvr>
                                    </p:animEffect>
                                  </p:childTnLst>
                                  <p:subTnLst>
                                    <p:animClr>
                                      <p:cBhvr override="childStyle">
                                        <p:cTn dur="1" fill="hold" display="0" masterRel="nextClick" afterEffect="1"/>
                                        <p:tgtEl>
                                          <p:spTgt spid="517122">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17122">
                                            <p:txEl>
                                              <p:pRg st="3" end="3"/>
                                            </p:txEl>
                                          </p:spTgt>
                                        </p:tgtEl>
                                        <p:attrNameLst>
                                          <p:attrName>style.visibility</p:attrName>
                                        </p:attrNameLst>
                                      </p:cBhvr>
                                      <p:to>
                                        <p:strVal val="visible"/>
                                      </p:to>
                                    </p:set>
                                    <p:animEffect transition="in" filter="blinds(vertical)">
                                      <p:cBhvr>
                                        <p:cTn id="22" dur="500"/>
                                        <p:tgtEl>
                                          <p:spTgt spid="517122">
                                            <p:txEl>
                                              <p:pRg st="3" end="3"/>
                                            </p:txEl>
                                          </p:spTgt>
                                        </p:tgtEl>
                                      </p:cBhvr>
                                    </p:animEffect>
                                  </p:childTnLst>
                                  <p:subTnLst>
                                    <p:animClr>
                                      <p:cBhvr override="childStyle">
                                        <p:cTn dur="1" fill="hold" display="0" masterRel="nextClick" afterEffect="1"/>
                                        <p:tgtEl>
                                          <p:spTgt spid="517122">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17122">
                                            <p:txEl>
                                              <p:pRg st="4" end="4"/>
                                            </p:txEl>
                                          </p:spTgt>
                                        </p:tgtEl>
                                        <p:attrNameLst>
                                          <p:attrName>style.visibility</p:attrName>
                                        </p:attrNameLst>
                                      </p:cBhvr>
                                      <p:to>
                                        <p:strVal val="visible"/>
                                      </p:to>
                                    </p:set>
                                    <p:animEffect transition="in" filter="blinds(vertical)">
                                      <p:cBhvr>
                                        <p:cTn id="27" dur="500"/>
                                        <p:tgtEl>
                                          <p:spTgt spid="517122">
                                            <p:txEl>
                                              <p:pRg st="4" end="4"/>
                                            </p:txEl>
                                          </p:spTgt>
                                        </p:tgtEl>
                                      </p:cBhvr>
                                    </p:animEffect>
                                  </p:childTnLst>
                                  <p:subTnLst>
                                    <p:animClr>
                                      <p:cBhvr override="childStyle">
                                        <p:cTn dur="1" fill="hold" display="0" masterRel="nextClick" afterEffect="1"/>
                                        <p:tgtEl>
                                          <p:spTgt spid="517122">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body" sz="half" idx="1"/>
          </p:nvPr>
        </p:nvSpPr>
        <p:spPr>
          <a:xfrm>
            <a:off x="914400" y="1905000"/>
            <a:ext cx="7467600" cy="4419600"/>
          </a:xfrm>
          <a:noFill/>
          <a:ln/>
        </p:spPr>
        <p:txBody>
          <a:bodyPr/>
          <a:lstStyle/>
          <a:p>
            <a:pPr>
              <a:lnSpc>
                <a:spcPct val="110000"/>
              </a:lnSpc>
              <a:buFont typeface="Wingdings" pitchFamily="2" charset="2"/>
              <a:buNone/>
            </a:pPr>
            <a:r>
              <a:rPr lang="en-US"/>
              <a:t>Child Rearing</a:t>
            </a:r>
          </a:p>
          <a:p>
            <a:pPr>
              <a:lnSpc>
                <a:spcPct val="110000"/>
              </a:lnSpc>
            </a:pPr>
            <a:r>
              <a:rPr lang="en-US"/>
              <a:t>Married Couples and Single Mothers</a:t>
            </a:r>
          </a:p>
          <a:p>
            <a:pPr>
              <a:lnSpc>
                <a:spcPct val="110000"/>
              </a:lnSpc>
            </a:pPr>
            <a:r>
              <a:rPr lang="en-US"/>
              <a:t>Day Care</a:t>
            </a:r>
          </a:p>
          <a:p>
            <a:pPr>
              <a:lnSpc>
                <a:spcPct val="110000"/>
              </a:lnSpc>
            </a:pPr>
            <a:r>
              <a:rPr lang="en-US"/>
              <a:t>Nannies</a:t>
            </a:r>
          </a:p>
          <a:p>
            <a:pPr>
              <a:lnSpc>
                <a:spcPct val="110000"/>
              </a:lnSpc>
            </a:pPr>
            <a:r>
              <a:rPr lang="en-US"/>
              <a:t>Social Class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55DFA1CA-40DF-49F6-8C4C-B2B0393E323E}" type="slidenum">
              <a:rPr lang="en-US"/>
              <a:pPr/>
              <a:t>58</a:t>
            </a:fld>
            <a:endParaRPr lang="en-US"/>
          </a:p>
        </p:txBody>
      </p:sp>
      <p:sp>
        <p:nvSpPr>
          <p:cNvPr id="51917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Family Life Cycle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19170">
                                            <p:txEl>
                                              <p:pRg st="0" end="0"/>
                                            </p:txEl>
                                          </p:spTgt>
                                        </p:tgtEl>
                                        <p:attrNameLst>
                                          <p:attrName>style.visibility</p:attrName>
                                        </p:attrNameLst>
                                      </p:cBhvr>
                                      <p:to>
                                        <p:strVal val="visible"/>
                                      </p:to>
                                    </p:set>
                                    <p:animEffect transition="in" filter="blinds(vertical)">
                                      <p:cBhvr>
                                        <p:cTn id="7" dur="500"/>
                                        <p:tgtEl>
                                          <p:spTgt spid="519170">
                                            <p:txEl>
                                              <p:pRg st="0" end="0"/>
                                            </p:txEl>
                                          </p:spTgt>
                                        </p:tgtEl>
                                      </p:cBhvr>
                                    </p:animEffect>
                                  </p:childTnLst>
                                  <p:subTnLst>
                                    <p:animClr>
                                      <p:cBhvr override="childStyle">
                                        <p:cTn dur="1" fill="hold" display="0" masterRel="nextClick" afterEffect="1"/>
                                        <p:tgtEl>
                                          <p:spTgt spid="519170">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19170">
                                            <p:txEl>
                                              <p:pRg st="1" end="1"/>
                                            </p:txEl>
                                          </p:spTgt>
                                        </p:tgtEl>
                                        <p:attrNameLst>
                                          <p:attrName>style.visibility</p:attrName>
                                        </p:attrNameLst>
                                      </p:cBhvr>
                                      <p:to>
                                        <p:strVal val="visible"/>
                                      </p:to>
                                    </p:set>
                                    <p:animEffect transition="in" filter="blinds(vertical)">
                                      <p:cBhvr>
                                        <p:cTn id="12" dur="500"/>
                                        <p:tgtEl>
                                          <p:spTgt spid="519170">
                                            <p:txEl>
                                              <p:pRg st="1" end="1"/>
                                            </p:txEl>
                                          </p:spTgt>
                                        </p:tgtEl>
                                      </p:cBhvr>
                                    </p:animEffect>
                                  </p:childTnLst>
                                  <p:subTnLst>
                                    <p:animClr>
                                      <p:cBhvr override="childStyle">
                                        <p:cTn dur="1" fill="hold" display="0" masterRel="nextClick" afterEffect="1"/>
                                        <p:tgtEl>
                                          <p:spTgt spid="519170">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19170">
                                            <p:txEl>
                                              <p:pRg st="2" end="2"/>
                                            </p:txEl>
                                          </p:spTgt>
                                        </p:tgtEl>
                                        <p:attrNameLst>
                                          <p:attrName>style.visibility</p:attrName>
                                        </p:attrNameLst>
                                      </p:cBhvr>
                                      <p:to>
                                        <p:strVal val="visible"/>
                                      </p:to>
                                    </p:set>
                                    <p:animEffect transition="in" filter="blinds(vertical)">
                                      <p:cBhvr>
                                        <p:cTn id="17" dur="500"/>
                                        <p:tgtEl>
                                          <p:spTgt spid="519170">
                                            <p:txEl>
                                              <p:pRg st="2" end="2"/>
                                            </p:txEl>
                                          </p:spTgt>
                                        </p:tgtEl>
                                      </p:cBhvr>
                                    </p:animEffect>
                                  </p:childTnLst>
                                  <p:subTnLst>
                                    <p:animClr>
                                      <p:cBhvr override="childStyle">
                                        <p:cTn dur="1" fill="hold" display="0" masterRel="nextClick" afterEffect="1"/>
                                        <p:tgtEl>
                                          <p:spTgt spid="519170">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19170">
                                            <p:txEl>
                                              <p:pRg st="3" end="3"/>
                                            </p:txEl>
                                          </p:spTgt>
                                        </p:tgtEl>
                                        <p:attrNameLst>
                                          <p:attrName>style.visibility</p:attrName>
                                        </p:attrNameLst>
                                      </p:cBhvr>
                                      <p:to>
                                        <p:strVal val="visible"/>
                                      </p:to>
                                    </p:set>
                                    <p:animEffect transition="in" filter="blinds(vertical)">
                                      <p:cBhvr>
                                        <p:cTn id="22" dur="500"/>
                                        <p:tgtEl>
                                          <p:spTgt spid="519170">
                                            <p:txEl>
                                              <p:pRg st="3" end="3"/>
                                            </p:txEl>
                                          </p:spTgt>
                                        </p:tgtEl>
                                      </p:cBhvr>
                                    </p:animEffect>
                                  </p:childTnLst>
                                  <p:subTnLst>
                                    <p:animClr>
                                      <p:cBhvr override="childStyle">
                                        <p:cTn dur="1" fill="hold" display="0" masterRel="nextClick" afterEffect="1"/>
                                        <p:tgtEl>
                                          <p:spTgt spid="519170">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19170">
                                            <p:txEl>
                                              <p:pRg st="4" end="4"/>
                                            </p:txEl>
                                          </p:spTgt>
                                        </p:tgtEl>
                                        <p:attrNameLst>
                                          <p:attrName>style.visibility</p:attrName>
                                        </p:attrNameLst>
                                      </p:cBhvr>
                                      <p:to>
                                        <p:strVal val="visible"/>
                                      </p:to>
                                    </p:set>
                                    <p:animEffect transition="in" filter="blinds(vertical)">
                                      <p:cBhvr>
                                        <p:cTn id="27" dur="500"/>
                                        <p:tgtEl>
                                          <p:spTgt spid="519170">
                                            <p:txEl>
                                              <p:pRg st="4" end="4"/>
                                            </p:txEl>
                                          </p:spTgt>
                                        </p:tgtEl>
                                      </p:cBhvr>
                                    </p:animEffect>
                                  </p:childTnLst>
                                  <p:subTnLst>
                                    <p:animClr>
                                      <p:cBhvr override="childStyle">
                                        <p:cTn dur="1" fill="hold" display="0" masterRel="nextClick" afterEffect="1"/>
                                        <p:tgtEl>
                                          <p:spTgt spid="519170">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266" name="Rectangle 2"/>
          <p:cNvSpPr>
            <a:spLocks noGrp="1" noChangeArrowheads="1"/>
          </p:cNvSpPr>
          <p:nvPr>
            <p:ph type="body" sz="half" idx="1"/>
          </p:nvPr>
        </p:nvSpPr>
        <p:spPr>
          <a:xfrm>
            <a:off x="914400" y="1905000"/>
            <a:ext cx="6858000" cy="4419600"/>
          </a:xfrm>
          <a:noFill/>
          <a:ln/>
        </p:spPr>
        <p:txBody>
          <a:bodyPr/>
          <a:lstStyle/>
          <a:p>
            <a:pPr>
              <a:lnSpc>
                <a:spcPct val="150000"/>
              </a:lnSpc>
              <a:buFont typeface="Wingdings" pitchFamily="2" charset="2"/>
              <a:buNone/>
            </a:pPr>
            <a:r>
              <a:rPr lang="en-US"/>
              <a:t>Family Transitions</a:t>
            </a:r>
          </a:p>
          <a:p>
            <a:pPr>
              <a:lnSpc>
                <a:spcPct val="150000"/>
              </a:lnSpc>
            </a:pPr>
            <a:r>
              <a:rPr lang="en-US"/>
              <a:t>Adultolescents and the Not-So-Empty Nest</a:t>
            </a:r>
          </a:p>
          <a:p>
            <a:pPr>
              <a:lnSpc>
                <a:spcPct val="150000"/>
              </a:lnSpc>
            </a:pPr>
            <a:r>
              <a:rPr lang="en-US"/>
              <a:t>Widowhood</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A18C337F-A571-49B0-BF75-9DF51A2DD8DE}" type="slidenum">
              <a:rPr lang="en-US"/>
              <a:pPr/>
              <a:t>59</a:t>
            </a:fld>
            <a:endParaRPr lang="en-US"/>
          </a:p>
        </p:txBody>
      </p:sp>
      <p:sp>
        <p:nvSpPr>
          <p:cNvPr id="52326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Family Life Cycle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23266">
                                            <p:txEl>
                                              <p:pRg st="0" end="0"/>
                                            </p:txEl>
                                          </p:spTgt>
                                        </p:tgtEl>
                                        <p:attrNameLst>
                                          <p:attrName>style.visibility</p:attrName>
                                        </p:attrNameLst>
                                      </p:cBhvr>
                                      <p:to>
                                        <p:strVal val="visible"/>
                                      </p:to>
                                    </p:set>
                                    <p:animEffect transition="in" filter="blinds(vertical)">
                                      <p:cBhvr>
                                        <p:cTn id="7" dur="500"/>
                                        <p:tgtEl>
                                          <p:spTgt spid="523266">
                                            <p:txEl>
                                              <p:pRg st="0" end="0"/>
                                            </p:txEl>
                                          </p:spTgt>
                                        </p:tgtEl>
                                      </p:cBhvr>
                                    </p:animEffect>
                                  </p:childTnLst>
                                  <p:subTnLst>
                                    <p:animClr>
                                      <p:cBhvr override="childStyle">
                                        <p:cTn dur="1" fill="hold" display="0" masterRel="nextClick" afterEffect="1"/>
                                        <p:tgtEl>
                                          <p:spTgt spid="523266">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23266">
                                            <p:txEl>
                                              <p:pRg st="1" end="1"/>
                                            </p:txEl>
                                          </p:spTgt>
                                        </p:tgtEl>
                                        <p:attrNameLst>
                                          <p:attrName>style.visibility</p:attrName>
                                        </p:attrNameLst>
                                      </p:cBhvr>
                                      <p:to>
                                        <p:strVal val="visible"/>
                                      </p:to>
                                    </p:set>
                                    <p:animEffect transition="in" filter="blinds(vertical)">
                                      <p:cBhvr>
                                        <p:cTn id="12" dur="500"/>
                                        <p:tgtEl>
                                          <p:spTgt spid="523266">
                                            <p:txEl>
                                              <p:pRg st="1" end="1"/>
                                            </p:txEl>
                                          </p:spTgt>
                                        </p:tgtEl>
                                      </p:cBhvr>
                                    </p:animEffect>
                                  </p:childTnLst>
                                  <p:subTnLst>
                                    <p:animClr>
                                      <p:cBhvr override="childStyle">
                                        <p:cTn dur="1" fill="hold" display="0" masterRel="nextClick" afterEffect="1"/>
                                        <p:tgtEl>
                                          <p:spTgt spid="523266">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23266">
                                            <p:txEl>
                                              <p:pRg st="2" end="2"/>
                                            </p:txEl>
                                          </p:spTgt>
                                        </p:tgtEl>
                                        <p:attrNameLst>
                                          <p:attrName>style.visibility</p:attrName>
                                        </p:attrNameLst>
                                      </p:cBhvr>
                                      <p:to>
                                        <p:strVal val="visible"/>
                                      </p:to>
                                    </p:set>
                                    <p:animEffect transition="in" filter="blinds(vertical)">
                                      <p:cBhvr>
                                        <p:cTn id="17" dur="500"/>
                                        <p:tgtEl>
                                          <p:spTgt spid="523266">
                                            <p:txEl>
                                              <p:pRg st="2" end="2"/>
                                            </p:txEl>
                                          </p:spTgt>
                                        </p:tgtEl>
                                      </p:cBhvr>
                                    </p:animEffect>
                                  </p:childTnLst>
                                  <p:subTnLst>
                                    <p:animClr>
                                      <p:cBhvr override="childStyle">
                                        <p:cTn dur="1" fill="hold" display="0" masterRel="nextClick" afterEffect="1"/>
                                        <p:tgtEl>
                                          <p:spTgt spid="52326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smtClean="0"/>
              <a:t>Slavery </a:t>
            </a:r>
          </a:p>
        </p:txBody>
      </p:sp>
      <p:sp>
        <p:nvSpPr>
          <p:cNvPr id="71684" name="Rectangle 3"/>
          <p:cNvSpPr>
            <a:spLocks noGrp="1" noChangeArrowheads="1"/>
          </p:cNvSpPr>
          <p:nvPr>
            <p:ph idx="1"/>
          </p:nvPr>
        </p:nvSpPr>
        <p:spPr/>
        <p:txBody>
          <a:bodyPr/>
          <a:lstStyle/>
          <a:p>
            <a:pPr eaLnBrk="1" hangingPunct="1"/>
            <a:r>
              <a:rPr lang="en-US" smtClean="0"/>
              <a:t>A form of social stratification in which some people own other people</a:t>
            </a:r>
          </a:p>
          <a:p>
            <a:pPr lvl="1" eaLnBrk="1" hangingPunct="1"/>
            <a:r>
              <a:rPr lang="en-US" smtClean="0"/>
              <a:t>Debt </a:t>
            </a:r>
          </a:p>
          <a:p>
            <a:pPr lvl="1" eaLnBrk="1" hangingPunct="1"/>
            <a:r>
              <a:rPr lang="en-US" smtClean="0"/>
              <a:t>Punishment</a:t>
            </a:r>
          </a:p>
          <a:p>
            <a:pPr lvl="1" eaLnBrk="1" hangingPunct="1"/>
            <a:r>
              <a:rPr lang="en-US" smtClean="0"/>
              <a:t>Defeat in battle</a:t>
            </a:r>
          </a:p>
          <a:p>
            <a:pPr lvl="2" eaLnBrk="1" hangingPunct="1"/>
            <a:r>
              <a:rPr lang="en-US" smtClean="0"/>
              <a:t>Slavery could be temporary or permanent and was necessarily passed down to ones children </a:t>
            </a:r>
          </a:p>
        </p:txBody>
      </p:sp>
      <p:sp>
        <p:nvSpPr>
          <p:cNvPr id="5" name="Slide Number Placeholder 5"/>
          <p:cNvSpPr>
            <a:spLocks noGrp="1"/>
          </p:cNvSpPr>
          <p:nvPr>
            <p:ph type="sldNum" sz="quarter" idx="12"/>
          </p:nvPr>
        </p:nvSpPr>
        <p:spPr/>
        <p:txBody>
          <a:bodyPr/>
          <a:lstStyle/>
          <a:p>
            <a:pPr>
              <a:defRPr/>
            </a:pPr>
            <a:fld id="{7065A9B0-4794-4CC2-B95E-8E4BBDCBEDF2}" type="slidenum">
              <a:rPr/>
              <a:pPr>
                <a:defRPr/>
              </a:pPr>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9410" name="Rectangle 2"/>
          <p:cNvSpPr>
            <a:spLocks noGrp="1" noChangeArrowheads="1"/>
          </p:cNvSpPr>
          <p:nvPr>
            <p:ph type="body" sz="half" idx="1"/>
          </p:nvPr>
        </p:nvSpPr>
        <p:spPr>
          <a:xfrm>
            <a:off x="914400" y="1905000"/>
            <a:ext cx="8229600" cy="4572000"/>
          </a:xfrm>
          <a:noFill/>
          <a:ln/>
        </p:spPr>
        <p:txBody>
          <a:bodyPr/>
          <a:lstStyle/>
          <a:p>
            <a:pPr>
              <a:lnSpc>
                <a:spcPct val="90000"/>
              </a:lnSpc>
            </a:pPr>
            <a:r>
              <a:rPr lang="en-US"/>
              <a:t>One-Parent Families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098D81AB-380F-4840-B971-FE37DEF167D6}" type="slidenum">
              <a:rPr lang="en-US"/>
              <a:pPr/>
              <a:t>60</a:t>
            </a:fld>
            <a:endParaRPr lang="en-US"/>
          </a:p>
        </p:txBody>
      </p:sp>
      <p:sp>
        <p:nvSpPr>
          <p:cNvPr id="52941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Diversity in U.S. Families</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29410">
                                            <p:txEl>
                                              <p:pRg st="0" end="0"/>
                                            </p:txEl>
                                          </p:spTgt>
                                        </p:tgtEl>
                                        <p:attrNameLst>
                                          <p:attrName>style.visibility</p:attrName>
                                        </p:attrNameLst>
                                      </p:cBhvr>
                                      <p:to>
                                        <p:strVal val="visible"/>
                                      </p:to>
                                    </p:set>
                                    <p:animEffect transition="in" filter="blinds(vertical)">
                                      <p:cBhvr>
                                        <p:cTn id="7" dur="500"/>
                                        <p:tgtEl>
                                          <p:spTgt spid="529410">
                                            <p:txEl>
                                              <p:pRg st="0" end="0"/>
                                            </p:txEl>
                                          </p:spTgt>
                                        </p:tgtEl>
                                      </p:cBhvr>
                                    </p:animEffect>
                                  </p:childTnLst>
                                  <p:subTnLst>
                                    <p:animClr>
                                      <p:cBhvr override="childStyle">
                                        <p:cTn dur="1" fill="hold" display="0" masterRel="nextClick" afterEffect="1"/>
                                        <p:tgtEl>
                                          <p:spTgt spid="529410">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0"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F112965F-DAC4-46F1-8271-E286F9471560}" type="slidenum">
              <a:rPr lang="en-US"/>
              <a:pPr/>
              <a:t>61</a:t>
            </a:fld>
            <a:endParaRPr lang="en-US"/>
          </a:p>
        </p:txBody>
      </p:sp>
      <p:sp>
        <p:nvSpPr>
          <p:cNvPr id="533506" name="Text Box 2"/>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Diversity in U.S. Families</a:t>
            </a:r>
          </a:p>
        </p:txBody>
      </p:sp>
      <p:sp>
        <p:nvSpPr>
          <p:cNvPr id="533507" name="Rectangle 3"/>
          <p:cNvSpPr>
            <a:spLocks noChangeArrowheads="1"/>
          </p:cNvSpPr>
          <p:nvPr/>
        </p:nvSpPr>
        <p:spPr bwMode="auto">
          <a:xfrm>
            <a:off x="990600" y="1905000"/>
            <a:ext cx="8077200" cy="45720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B2B2B2"/>
              </a:buClr>
              <a:buSzPct val="85000"/>
            </a:pPr>
            <a:r>
              <a:rPr lang="en-US" sz="3600">
                <a:solidFill>
                  <a:srgbClr val="B2B2B2"/>
                </a:solidFill>
                <a:latin typeface="Arial Black" pitchFamily="34" charset="0"/>
              </a:rPr>
              <a:t>One-Parent Families</a:t>
            </a:r>
          </a:p>
          <a:p>
            <a:pPr marL="568325" indent="-568325">
              <a:lnSpc>
                <a:spcPct val="90000"/>
              </a:lnSpc>
              <a:buClr>
                <a:srgbClr val="FF0000"/>
              </a:buClr>
              <a:buSzPct val="85000"/>
            </a:pPr>
            <a:r>
              <a:rPr lang="en-US" sz="3600">
                <a:solidFill>
                  <a:srgbClr val="FF0000"/>
                </a:solidFill>
                <a:latin typeface="Arial Black" pitchFamily="34" charset="0"/>
              </a:rPr>
              <a:t>Families Without Children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p>
            <a:r>
              <a:rPr lang="en-US"/>
              <a:t>Copyright © 2010 Pearson Education, Inc. All rights reserved.</a:t>
            </a:r>
          </a:p>
        </p:txBody>
      </p:sp>
      <p:sp>
        <p:nvSpPr>
          <p:cNvPr id="4" name="Slide Number Placeholder 5"/>
          <p:cNvSpPr>
            <a:spLocks noGrp="1"/>
          </p:cNvSpPr>
          <p:nvPr>
            <p:ph type="sldNum" sz="quarter" idx="11"/>
          </p:nvPr>
        </p:nvSpPr>
        <p:spPr/>
        <p:txBody>
          <a:bodyPr/>
          <a:lstStyle/>
          <a:p>
            <a:fld id="{F6E216B0-4992-4074-8DAA-48921197DB04}" type="slidenum">
              <a:rPr lang="en-US"/>
              <a:pPr/>
              <a:t>62</a:t>
            </a:fld>
            <a:endParaRPr lang="en-US"/>
          </a:p>
        </p:txBody>
      </p:sp>
      <p:pic>
        <p:nvPicPr>
          <p:cNvPr id="535554" name="Picture 2"/>
          <p:cNvPicPr>
            <a:picLocks noChangeAspect="1" noChangeArrowheads="1"/>
          </p:cNvPicPr>
          <p:nvPr/>
        </p:nvPicPr>
        <p:blipFill>
          <a:blip r:embed="rId3" cstate="print"/>
          <a:srcRect/>
          <a:stretch>
            <a:fillRect/>
          </a:stretch>
        </p:blipFill>
        <p:spPr bwMode="auto">
          <a:xfrm>
            <a:off x="3200400" y="76200"/>
            <a:ext cx="2814638" cy="6477000"/>
          </a:xfrm>
          <a:prstGeom prst="rect">
            <a:avLst/>
          </a:prstGeom>
          <a:noFill/>
          <a:ln w="9525">
            <a:solidFill>
              <a:schemeClr val="bg2"/>
            </a:solidFill>
            <a:miter lim="800000"/>
            <a:headEnd/>
            <a:tailEnd/>
          </a:ln>
          <a:effectLst>
            <a:outerShdw dist="71842" dir="2700000" algn="ctr" rotWithShape="0">
              <a:srgbClr val="000000"/>
            </a:outerShdw>
          </a:effectLst>
        </p:spPr>
      </p:pic>
    </p:spTree>
  </p:cSld>
  <p:clrMapOvr>
    <a:masterClrMapping/>
  </p:clrMapOvr>
  <p:transition>
    <p:cut thruBlk="1"/>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body" sz="half" idx="1"/>
          </p:nvPr>
        </p:nvSpPr>
        <p:spPr>
          <a:xfrm>
            <a:off x="914400" y="1905000"/>
            <a:ext cx="8001000" cy="4419600"/>
          </a:xfrm>
          <a:noFill/>
          <a:ln/>
        </p:spPr>
        <p:txBody>
          <a:bodyPr/>
          <a:lstStyle/>
          <a:p>
            <a:pPr>
              <a:lnSpc>
                <a:spcPct val="90000"/>
              </a:lnSpc>
            </a:pPr>
            <a:endParaRPr lang="en-US"/>
          </a:p>
          <a:p>
            <a:pPr>
              <a:lnSpc>
                <a:spcPct val="90000"/>
              </a:lnSpc>
            </a:pPr>
            <a:endParaRPr lang="en-US"/>
          </a:p>
          <a:p>
            <a:pPr>
              <a:lnSpc>
                <a:spcPct val="90000"/>
              </a:lnSpc>
            </a:pPr>
            <a:endParaRPr lang="en-US"/>
          </a:p>
          <a:p>
            <a:pPr>
              <a:lnSpc>
                <a:spcPct val="90000"/>
              </a:lnSpc>
            </a:pPr>
            <a:r>
              <a:rPr lang="en-US"/>
              <a:t>Gay and Lesbian Families</a:t>
            </a:r>
          </a:p>
        </p:txBody>
      </p:sp>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99862DFE-288D-4F18-86E0-B26A7BEC8733}" type="slidenum">
              <a:rPr lang="en-US"/>
              <a:pPr/>
              <a:t>63</a:t>
            </a:fld>
            <a:endParaRPr lang="en-US"/>
          </a:p>
        </p:txBody>
      </p:sp>
      <p:sp>
        <p:nvSpPr>
          <p:cNvPr id="537603"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Diversity in U.S. Families</a:t>
            </a:r>
          </a:p>
        </p:txBody>
      </p:sp>
      <p:sp>
        <p:nvSpPr>
          <p:cNvPr id="537604" name="Rectangle 4"/>
          <p:cNvSpPr>
            <a:spLocks noChangeArrowheads="1"/>
          </p:cNvSpPr>
          <p:nvPr/>
        </p:nvSpPr>
        <p:spPr bwMode="auto">
          <a:xfrm>
            <a:off x="914400" y="1905000"/>
            <a:ext cx="8229600" cy="43434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B2B2B2"/>
              </a:buClr>
              <a:buSzPct val="85000"/>
            </a:pPr>
            <a:r>
              <a:rPr lang="en-US" sz="3600">
                <a:solidFill>
                  <a:srgbClr val="B2B2B2"/>
                </a:solidFill>
                <a:latin typeface="Arial Black" pitchFamily="34" charset="0"/>
              </a:rPr>
              <a:t>One-Parent Families</a:t>
            </a:r>
          </a:p>
          <a:p>
            <a:pPr marL="568325" indent="-568325">
              <a:lnSpc>
                <a:spcPct val="90000"/>
              </a:lnSpc>
              <a:buClr>
                <a:srgbClr val="B2B2B2"/>
              </a:buClr>
              <a:buSzPct val="85000"/>
            </a:pPr>
            <a:r>
              <a:rPr lang="en-US" sz="3600">
                <a:solidFill>
                  <a:srgbClr val="B2B2B2"/>
                </a:solidFill>
                <a:latin typeface="Arial Black" pitchFamily="34" charset="0"/>
              </a:rPr>
              <a:t>Families Without Children</a:t>
            </a:r>
            <a:r>
              <a:rPr lang="en-US" sz="3600">
                <a:solidFill>
                  <a:srgbClr val="FF0000"/>
                </a:solidFill>
                <a:latin typeface="Arial Black" pitchFamily="34" charset="0"/>
              </a:rPr>
              <a:t> </a:t>
            </a:r>
          </a:p>
          <a:p>
            <a:pPr marL="568325" indent="-568325">
              <a:lnSpc>
                <a:spcPct val="90000"/>
              </a:lnSpc>
              <a:buClr>
                <a:srgbClr val="FF0000"/>
              </a:buClr>
              <a:buSzPct val="85000"/>
            </a:pPr>
            <a:r>
              <a:rPr lang="en-US" sz="3600">
                <a:solidFill>
                  <a:srgbClr val="FF0000"/>
                </a:solidFill>
                <a:latin typeface="Arial Black" pitchFamily="34" charset="0"/>
              </a:rPr>
              <a:t>Blended Families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37604">
                                            <p:txEl>
                                              <p:pRg st="0" end="0"/>
                                            </p:txEl>
                                          </p:spTgt>
                                        </p:tgtEl>
                                        <p:attrNameLst>
                                          <p:attrName>style.visibility</p:attrName>
                                        </p:attrNameLst>
                                      </p:cBhvr>
                                      <p:to>
                                        <p:strVal val="visible"/>
                                      </p:to>
                                    </p:set>
                                  </p:childTnLst>
                                  <p:subTnLst>
                                    <p:animClr>
                                      <p:cBhvr override="childStyle">
                                        <p:cTn dur="1" fill="hold" display="0" masterRel="nextClick" afterEffect="1"/>
                                        <p:tgtEl>
                                          <p:spTgt spid="537604">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499"/>
                                          </p:stCondLst>
                                        </p:cTn>
                                        <p:tgtEl>
                                          <p:spTgt spid="537604">
                                            <p:txEl>
                                              <p:pRg st="1" end="1"/>
                                            </p:txEl>
                                          </p:spTgt>
                                        </p:tgtEl>
                                        <p:attrNameLst>
                                          <p:attrName>style.visibility</p:attrName>
                                        </p:attrNameLst>
                                      </p:cBhvr>
                                      <p:to>
                                        <p:strVal val="visible"/>
                                      </p:to>
                                    </p:set>
                                  </p:childTnLst>
                                  <p:subTnLst>
                                    <p:animClr>
                                      <p:cBhvr override="childStyle">
                                        <p:cTn dur="1" fill="hold" display="0" masterRel="nextClick" afterEffect="1"/>
                                        <p:tgtEl>
                                          <p:spTgt spid="537604">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499"/>
                                          </p:stCondLst>
                                        </p:cTn>
                                        <p:tgtEl>
                                          <p:spTgt spid="537604">
                                            <p:txEl>
                                              <p:pRg st="2" end="2"/>
                                            </p:txEl>
                                          </p:spTgt>
                                        </p:tgtEl>
                                        <p:attrNameLst>
                                          <p:attrName>style.visibility</p:attrName>
                                        </p:attrNameLst>
                                      </p:cBhvr>
                                      <p:to>
                                        <p:strVal val="visible"/>
                                      </p:to>
                                    </p:set>
                                  </p:childTnLst>
                                  <p:subTnLst>
                                    <p:animClr>
                                      <p:cBhvr override="childStyle">
                                        <p:cTn dur="1" fill="hold" display="0" masterRel="nextClick" afterEffect="1"/>
                                        <p:tgtEl>
                                          <p:spTgt spid="537604">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537602">
                                            <p:txEl>
                                              <p:pRg st="3" end="3"/>
                                            </p:txEl>
                                          </p:spTgt>
                                        </p:tgtEl>
                                        <p:attrNameLst>
                                          <p:attrName>style.visibility</p:attrName>
                                        </p:attrNameLst>
                                      </p:cBhvr>
                                      <p:to>
                                        <p:strVal val="visible"/>
                                      </p:to>
                                    </p:set>
                                    <p:animEffect transition="in" filter="blinds(vertical)">
                                      <p:cBhvr>
                                        <p:cTn id="15" dur="500"/>
                                        <p:tgtEl>
                                          <p:spTgt spid="537602">
                                            <p:txEl>
                                              <p:pRg st="3" end="3"/>
                                            </p:txEl>
                                          </p:spTgt>
                                        </p:tgtEl>
                                      </p:cBhvr>
                                    </p:animEffect>
                                  </p:childTnLst>
                                  <p:subTnLst>
                                    <p:animClr>
                                      <p:cBhvr override="childStyle">
                                        <p:cTn dur="1" fill="hold" display="0" masterRel="nextClick" afterEffect="1"/>
                                        <p:tgtEl>
                                          <p:spTgt spid="537602">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2" grpId="0" build="p" autoUpdateAnimBg="0"/>
      <p:bldP spid="537604"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Grp="1" noChangeArrowheads="1"/>
          </p:cNvSpPr>
          <p:nvPr>
            <p:ph type="body" sz="half" idx="1"/>
          </p:nvPr>
        </p:nvSpPr>
        <p:spPr>
          <a:xfrm>
            <a:off x="914400" y="1905000"/>
            <a:ext cx="6934200" cy="4648200"/>
          </a:xfrm>
          <a:noFill/>
          <a:ln/>
        </p:spPr>
        <p:txBody>
          <a:bodyPr/>
          <a:lstStyle/>
          <a:p>
            <a:pPr>
              <a:lnSpc>
                <a:spcPct val="90000"/>
              </a:lnSpc>
            </a:pPr>
            <a:r>
              <a:rPr lang="en-US"/>
              <a:t>Postponing Marriage and Childbirth</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90DBF69-ED76-4B88-ADCC-0CEE427AFB5C}" type="slidenum">
              <a:rPr lang="en-US"/>
              <a:pPr/>
              <a:t>64</a:t>
            </a:fld>
            <a:endParaRPr lang="en-US"/>
          </a:p>
        </p:txBody>
      </p:sp>
      <p:sp>
        <p:nvSpPr>
          <p:cNvPr id="53965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Trends in U.S. Families</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39650">
                                            <p:txEl>
                                              <p:pRg st="0" end="0"/>
                                            </p:txEl>
                                          </p:spTgt>
                                        </p:tgtEl>
                                        <p:attrNameLst>
                                          <p:attrName>style.visibility</p:attrName>
                                        </p:attrNameLst>
                                      </p:cBhvr>
                                      <p:to>
                                        <p:strVal val="visible"/>
                                      </p:to>
                                    </p:set>
                                    <p:animEffect transition="in" filter="blinds(vertical)">
                                      <p:cBhvr>
                                        <p:cTn id="7" dur="500"/>
                                        <p:tgtEl>
                                          <p:spTgt spid="539650">
                                            <p:txEl>
                                              <p:pRg st="0" end="0"/>
                                            </p:txEl>
                                          </p:spTgt>
                                        </p:tgtEl>
                                      </p:cBhvr>
                                    </p:animEffect>
                                  </p:childTnLst>
                                  <p:subTnLst>
                                    <p:animClr>
                                      <p:cBhvr override="childStyle">
                                        <p:cTn dur="1" fill="hold" display="0" masterRel="nextClick" afterEffect="1"/>
                                        <p:tgtEl>
                                          <p:spTgt spid="539650">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build="p" bldLvl="2"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p>
            <a:r>
              <a:rPr lang="en-US"/>
              <a:t>Copyright © 2010 Pearson Education, Inc. All rights reserved.</a:t>
            </a:r>
          </a:p>
        </p:txBody>
      </p:sp>
      <p:sp>
        <p:nvSpPr>
          <p:cNvPr id="4" name="Slide Number Placeholder 5"/>
          <p:cNvSpPr>
            <a:spLocks noGrp="1"/>
          </p:cNvSpPr>
          <p:nvPr>
            <p:ph type="sldNum" sz="quarter" idx="11"/>
          </p:nvPr>
        </p:nvSpPr>
        <p:spPr/>
        <p:txBody>
          <a:bodyPr/>
          <a:lstStyle/>
          <a:p>
            <a:fld id="{CDFC5239-6EB0-4013-9644-3C59D4324C9F}" type="slidenum">
              <a:rPr lang="en-US"/>
              <a:pPr/>
              <a:t>65</a:t>
            </a:fld>
            <a:endParaRPr lang="en-US"/>
          </a:p>
        </p:txBody>
      </p:sp>
      <p:pic>
        <p:nvPicPr>
          <p:cNvPr id="541698" name="Picture 2"/>
          <p:cNvPicPr>
            <a:picLocks noChangeAspect="1" noChangeArrowheads="1"/>
          </p:cNvPicPr>
          <p:nvPr/>
        </p:nvPicPr>
        <p:blipFill>
          <a:blip r:embed="rId3" cstate="print"/>
          <a:srcRect/>
          <a:stretch>
            <a:fillRect/>
          </a:stretch>
        </p:blipFill>
        <p:spPr bwMode="auto">
          <a:xfrm>
            <a:off x="762000" y="228600"/>
            <a:ext cx="7570788" cy="6203950"/>
          </a:xfrm>
          <a:prstGeom prst="rect">
            <a:avLst/>
          </a:prstGeom>
          <a:noFill/>
          <a:ln w="9525">
            <a:solidFill>
              <a:schemeClr val="bg2"/>
            </a:solidFill>
            <a:miter lim="800000"/>
            <a:headEnd/>
            <a:tailEnd/>
          </a:ln>
          <a:effectLst>
            <a:outerShdw dist="71842" dir="2700000" algn="ctr" rotWithShape="0">
              <a:srgbClr val="000000"/>
            </a:outerShdw>
          </a:effectLst>
        </p:spPr>
      </p:pic>
    </p:spTree>
  </p:cSld>
  <p:clrMapOvr>
    <a:masterClrMapping/>
  </p:clrMapOvr>
  <p:transition>
    <p:cut thruBlk="1"/>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3976AC70-A6B4-427C-BB89-8F17CF030B1B}" type="slidenum">
              <a:rPr lang="en-US"/>
              <a:pPr/>
              <a:t>66</a:t>
            </a:fld>
            <a:endParaRPr lang="en-US"/>
          </a:p>
        </p:txBody>
      </p:sp>
      <p:sp>
        <p:nvSpPr>
          <p:cNvPr id="54374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Trends in U.S. Families</a:t>
            </a:r>
          </a:p>
        </p:txBody>
      </p:sp>
      <p:sp>
        <p:nvSpPr>
          <p:cNvPr id="543748" name="Rectangle 4"/>
          <p:cNvSpPr>
            <a:spLocks noChangeArrowheads="1"/>
          </p:cNvSpPr>
          <p:nvPr/>
        </p:nvSpPr>
        <p:spPr bwMode="auto">
          <a:xfrm>
            <a:off x="914400" y="1905000"/>
            <a:ext cx="6934200" cy="46482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B2B2B2"/>
              </a:buClr>
              <a:buSzPct val="85000"/>
            </a:pPr>
            <a:r>
              <a:rPr lang="en-US" sz="3600">
                <a:solidFill>
                  <a:srgbClr val="B2B2B2"/>
                </a:solidFill>
                <a:latin typeface="Arial Black" pitchFamily="34" charset="0"/>
              </a:rPr>
              <a:t>Postponing Marriage and Childbirth</a:t>
            </a:r>
          </a:p>
          <a:p>
            <a:pPr marL="568325" indent="-568325">
              <a:lnSpc>
                <a:spcPct val="90000"/>
              </a:lnSpc>
              <a:buClr>
                <a:srgbClr val="FF0000"/>
              </a:buClr>
              <a:buSzPct val="85000"/>
            </a:pPr>
            <a:r>
              <a:rPr lang="en-US" sz="3600">
                <a:solidFill>
                  <a:srgbClr val="FF0000"/>
                </a:solidFill>
                <a:latin typeface="Arial Black" pitchFamily="34" charset="0"/>
              </a:rPr>
              <a:t>Cohabitation</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43748">
                                            <p:txEl>
                                              <p:pRg st="0" end="0"/>
                                            </p:txEl>
                                          </p:spTgt>
                                        </p:tgtEl>
                                        <p:attrNameLst>
                                          <p:attrName>style.visibility</p:attrName>
                                        </p:attrNameLst>
                                      </p:cBhvr>
                                      <p:to>
                                        <p:strVal val="visible"/>
                                      </p:to>
                                    </p:set>
                                  </p:childTnLst>
                                  <p:subTnLst>
                                    <p:animClr>
                                      <p:cBhvr override="childStyle">
                                        <p:cTn dur="1" fill="hold" display="0" masterRel="nextClick" afterEffect="1"/>
                                        <p:tgtEl>
                                          <p:spTgt spid="543748">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499"/>
                                          </p:stCondLst>
                                        </p:cTn>
                                        <p:tgtEl>
                                          <p:spTgt spid="543748">
                                            <p:txEl>
                                              <p:pRg st="1" end="1"/>
                                            </p:txEl>
                                          </p:spTgt>
                                        </p:tgtEl>
                                        <p:attrNameLst>
                                          <p:attrName>style.visibility</p:attrName>
                                        </p:attrNameLst>
                                      </p:cBhvr>
                                      <p:to>
                                        <p:strVal val="visible"/>
                                      </p:to>
                                    </p:set>
                                  </p:childTnLst>
                                  <p:subTnLst>
                                    <p:animClr>
                                      <p:cBhvr override="childStyle">
                                        <p:cTn dur="1" fill="hold" display="0" masterRel="nextClick" afterEffect="1"/>
                                        <p:tgtEl>
                                          <p:spTgt spid="543748">
                                            <p:txEl>
                                              <p:pRg st="1" end="1"/>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8" grpId="0" build="p" bldLvl="2"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p>
            <a:r>
              <a:rPr lang="en-US"/>
              <a:t>Copyright © 2010 Pearson Education, Inc. All rights reserved.</a:t>
            </a:r>
          </a:p>
        </p:txBody>
      </p:sp>
      <p:sp>
        <p:nvSpPr>
          <p:cNvPr id="4" name="Slide Number Placeholder 5"/>
          <p:cNvSpPr>
            <a:spLocks noGrp="1"/>
          </p:cNvSpPr>
          <p:nvPr>
            <p:ph type="sldNum" sz="quarter" idx="11"/>
          </p:nvPr>
        </p:nvSpPr>
        <p:spPr/>
        <p:txBody>
          <a:bodyPr/>
          <a:lstStyle/>
          <a:p>
            <a:fld id="{E32E979E-FED0-4805-82D6-3C51FC759534}" type="slidenum">
              <a:rPr lang="en-US"/>
              <a:pPr/>
              <a:t>67</a:t>
            </a:fld>
            <a:endParaRPr lang="en-US"/>
          </a:p>
        </p:txBody>
      </p:sp>
      <p:pic>
        <p:nvPicPr>
          <p:cNvPr id="545794" name="Picture 2"/>
          <p:cNvPicPr>
            <a:picLocks noChangeAspect="1" noChangeArrowheads="1"/>
          </p:cNvPicPr>
          <p:nvPr/>
        </p:nvPicPr>
        <p:blipFill>
          <a:blip r:embed="rId3" cstate="print"/>
          <a:srcRect/>
          <a:stretch>
            <a:fillRect/>
          </a:stretch>
        </p:blipFill>
        <p:spPr bwMode="auto">
          <a:xfrm>
            <a:off x="762000" y="381000"/>
            <a:ext cx="7543800" cy="5859463"/>
          </a:xfrm>
          <a:prstGeom prst="rect">
            <a:avLst/>
          </a:prstGeom>
          <a:noFill/>
          <a:ln w="9525">
            <a:solidFill>
              <a:schemeClr val="bg2"/>
            </a:solidFill>
            <a:miter lim="800000"/>
            <a:headEnd/>
            <a:tailEnd/>
          </a:ln>
          <a:effectLst>
            <a:outerShdw dist="71842" dir="2700000" algn="ctr" rotWithShape="0">
              <a:srgbClr val="000000"/>
            </a:outerShdw>
          </a:effectLst>
        </p:spPr>
      </p:pic>
    </p:spTree>
  </p:cSld>
  <p:clrMapOvr>
    <a:masterClrMapping/>
  </p:clrMapOvr>
  <p:transition>
    <p:cut thruBlk="1"/>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Grp="1" noChangeArrowheads="1"/>
          </p:cNvSpPr>
          <p:nvPr>
            <p:ph type="body" sz="half" idx="1"/>
          </p:nvPr>
        </p:nvSpPr>
        <p:spPr>
          <a:xfrm>
            <a:off x="1066800" y="2057400"/>
            <a:ext cx="8001000" cy="4495800"/>
          </a:xfrm>
          <a:noFill/>
          <a:ln/>
        </p:spPr>
        <p:txBody>
          <a:bodyPr/>
          <a:lstStyle/>
          <a:p>
            <a:pPr>
              <a:lnSpc>
                <a:spcPct val="90000"/>
              </a:lnSpc>
            </a:pPr>
            <a:endParaRPr lang="en-US"/>
          </a:p>
          <a:p>
            <a:pPr>
              <a:lnSpc>
                <a:spcPct val="90000"/>
              </a:lnSpc>
            </a:pPr>
            <a:endParaRPr lang="en-US"/>
          </a:p>
        </p:txBody>
      </p:sp>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0F77E4FE-62AC-461D-A62E-F55FDCAFED3E}" type="slidenum">
              <a:rPr lang="en-US"/>
              <a:pPr/>
              <a:t>68</a:t>
            </a:fld>
            <a:endParaRPr lang="en-US"/>
          </a:p>
        </p:txBody>
      </p:sp>
      <p:sp>
        <p:nvSpPr>
          <p:cNvPr id="54989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Trends in U.S. Families</a:t>
            </a:r>
          </a:p>
        </p:txBody>
      </p:sp>
      <p:sp>
        <p:nvSpPr>
          <p:cNvPr id="549892" name="Rectangle 4"/>
          <p:cNvSpPr>
            <a:spLocks noChangeArrowheads="1"/>
          </p:cNvSpPr>
          <p:nvPr/>
        </p:nvSpPr>
        <p:spPr bwMode="auto">
          <a:xfrm>
            <a:off x="914400" y="1905000"/>
            <a:ext cx="6629400" cy="44958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B2B2B2"/>
              </a:buClr>
              <a:buSzPct val="85000"/>
            </a:pPr>
            <a:r>
              <a:rPr lang="en-US" sz="3600">
                <a:solidFill>
                  <a:srgbClr val="B2B2B2"/>
                </a:solidFill>
                <a:latin typeface="Arial Black" pitchFamily="34" charset="0"/>
              </a:rPr>
              <a:t>Postponing Marriage and Childbirth</a:t>
            </a:r>
          </a:p>
          <a:p>
            <a:pPr marL="568325" indent="-568325">
              <a:lnSpc>
                <a:spcPct val="90000"/>
              </a:lnSpc>
              <a:buClr>
                <a:srgbClr val="B2B2B2"/>
              </a:buClr>
              <a:buSzPct val="85000"/>
            </a:pPr>
            <a:r>
              <a:rPr lang="en-US" sz="3600">
                <a:solidFill>
                  <a:srgbClr val="B2B2B2"/>
                </a:solidFill>
                <a:latin typeface="Arial Black" pitchFamily="34" charset="0"/>
              </a:rPr>
              <a:t>Cohabitation</a:t>
            </a:r>
          </a:p>
          <a:p>
            <a:pPr marL="568325" indent="-568325">
              <a:lnSpc>
                <a:spcPct val="90000"/>
              </a:lnSpc>
              <a:buClr>
                <a:srgbClr val="FF0000"/>
              </a:buClr>
              <a:buSzPct val="85000"/>
            </a:pPr>
            <a:r>
              <a:rPr lang="en-US" sz="3600">
                <a:solidFill>
                  <a:srgbClr val="FF0000"/>
                </a:solidFill>
                <a:latin typeface="Arial Black" pitchFamily="34" charset="0"/>
              </a:rPr>
              <a:t>Unmarried Mothers</a:t>
            </a:r>
          </a:p>
          <a:p>
            <a:pPr marL="568325" indent="-568325">
              <a:lnSpc>
                <a:spcPct val="90000"/>
              </a:lnSpc>
              <a:buClr>
                <a:srgbClr val="FF0000"/>
              </a:buClr>
              <a:buSzPct val="85000"/>
            </a:pPr>
            <a:endParaRPr lang="en-US" sz="3600">
              <a:solidFill>
                <a:srgbClr val="FF0000"/>
              </a:solidFill>
              <a:latin typeface="Arial Black" pitchFamily="34" charset="0"/>
            </a:endParaRPr>
          </a:p>
        </p:txBody>
      </p:sp>
    </p:spTree>
  </p:cSld>
  <p:clrMapOvr>
    <a:masterClrMapping/>
  </p:clrMapOvr>
  <p:transition>
    <p:cut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6" name="Rectangle 2"/>
          <p:cNvSpPr>
            <a:spLocks noGrp="1" noChangeArrowheads="1"/>
          </p:cNvSpPr>
          <p:nvPr>
            <p:ph type="body" sz="half" idx="1"/>
          </p:nvPr>
        </p:nvSpPr>
        <p:spPr>
          <a:xfrm>
            <a:off x="1066800" y="2057400"/>
            <a:ext cx="8001000" cy="4495800"/>
          </a:xfrm>
          <a:noFill/>
          <a:ln/>
        </p:spPr>
        <p:txBody>
          <a:bodyPr/>
          <a:lstStyle/>
          <a:p>
            <a:pPr>
              <a:lnSpc>
                <a:spcPct val="90000"/>
              </a:lnSpc>
              <a:buClr>
                <a:srgbClr val="B2B2B2"/>
              </a:buClr>
            </a:pPr>
            <a:r>
              <a:rPr lang="en-US">
                <a:solidFill>
                  <a:srgbClr val="B2B2B2"/>
                </a:solidFill>
              </a:rPr>
              <a:t>Postponing Marriage and Childbirth</a:t>
            </a:r>
          </a:p>
          <a:p>
            <a:pPr>
              <a:lnSpc>
                <a:spcPct val="90000"/>
              </a:lnSpc>
              <a:buClr>
                <a:srgbClr val="B2B2B2"/>
              </a:buClr>
            </a:pPr>
            <a:r>
              <a:rPr lang="en-US">
                <a:solidFill>
                  <a:srgbClr val="B2B2B2"/>
                </a:solidFill>
              </a:rPr>
              <a:t>Cohabitation</a:t>
            </a:r>
          </a:p>
          <a:p>
            <a:pPr>
              <a:lnSpc>
                <a:spcPct val="90000"/>
              </a:lnSpc>
              <a:buClr>
                <a:srgbClr val="B2B2B2"/>
              </a:buClr>
            </a:pPr>
            <a:r>
              <a:rPr lang="en-US">
                <a:solidFill>
                  <a:srgbClr val="B2B2B2"/>
                </a:solidFill>
              </a:rPr>
              <a:t>Unmarried Mothers</a:t>
            </a:r>
          </a:p>
          <a:p>
            <a:pPr>
              <a:lnSpc>
                <a:spcPct val="90000"/>
              </a:lnSpc>
            </a:pPr>
            <a:r>
              <a:rPr lang="en-US"/>
              <a:t>Grandparents as Parents</a:t>
            </a:r>
          </a:p>
        </p:txBody>
      </p:sp>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656A30AF-F4A5-4B91-B279-E70157D552E7}" type="slidenum">
              <a:rPr lang="en-US"/>
              <a:pPr/>
              <a:t>69</a:t>
            </a:fld>
            <a:endParaRPr lang="en-US"/>
          </a:p>
        </p:txBody>
      </p:sp>
      <p:sp>
        <p:nvSpPr>
          <p:cNvPr id="553987"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Trends in U.S. Families</a:t>
            </a:r>
          </a:p>
        </p:txBody>
      </p:sp>
      <p:sp>
        <p:nvSpPr>
          <p:cNvPr id="553988" name="Rectangle 4"/>
          <p:cNvSpPr>
            <a:spLocks noChangeArrowheads="1"/>
          </p:cNvSpPr>
          <p:nvPr/>
        </p:nvSpPr>
        <p:spPr bwMode="auto">
          <a:xfrm>
            <a:off x="914400" y="1905000"/>
            <a:ext cx="7620000" cy="44958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FF0000"/>
              </a:buClr>
              <a:buSzPct val="85000"/>
            </a:pPr>
            <a:endParaRPr lang="en-US" sz="3600">
              <a:solidFill>
                <a:srgbClr val="FF0000"/>
              </a:solidFill>
              <a:latin typeface="Arial Black" pitchFamily="34" charset="0"/>
            </a:endParaRPr>
          </a:p>
          <a:p>
            <a:pPr marL="568325" indent="-568325">
              <a:lnSpc>
                <a:spcPct val="90000"/>
              </a:lnSpc>
              <a:buClr>
                <a:srgbClr val="FF0000"/>
              </a:buClr>
              <a:buSzPct val="85000"/>
            </a:pPr>
            <a:endParaRPr lang="en-US" sz="3600">
              <a:solidFill>
                <a:srgbClr val="FF0000"/>
              </a:solidFill>
              <a:latin typeface="Arial Black" pitchFamily="34" charset="0"/>
            </a:endParaRPr>
          </a:p>
          <a:p>
            <a:pPr marL="568325" indent="-568325">
              <a:lnSpc>
                <a:spcPct val="90000"/>
              </a:lnSpc>
              <a:buClr>
                <a:srgbClr val="FF0000"/>
              </a:buClr>
              <a:buSzPct val="85000"/>
            </a:pPr>
            <a:endParaRPr lang="en-US" sz="3600">
              <a:solidFill>
                <a:srgbClr val="FF0000"/>
              </a:solidFill>
              <a:latin typeface="Arial Black" pitchFamily="34" charset="0"/>
            </a:endParaRPr>
          </a:p>
          <a:p>
            <a:pPr marL="568325" indent="-568325">
              <a:lnSpc>
                <a:spcPct val="90000"/>
              </a:lnSpc>
              <a:buClr>
                <a:srgbClr val="FF0000"/>
              </a:buClr>
              <a:buSzPct val="85000"/>
            </a:pPr>
            <a:endParaRPr lang="en-US" sz="3600">
              <a:solidFill>
                <a:srgbClr val="FF0000"/>
              </a:solidFill>
              <a:latin typeface="Arial Black" pitchFamily="34" charset="0"/>
            </a:endParaRPr>
          </a:p>
          <a:p>
            <a:pPr marL="568325" indent="-568325">
              <a:lnSpc>
                <a:spcPct val="90000"/>
              </a:lnSpc>
              <a:buClr>
                <a:srgbClr val="FF0000"/>
              </a:buClr>
              <a:buSzPct val="85000"/>
            </a:pPr>
            <a:endParaRPr lang="en-US" sz="3600">
              <a:solidFill>
                <a:srgbClr val="FF0000"/>
              </a:solidFill>
              <a:latin typeface="Arial Black" pitchFamily="34" charset="0"/>
            </a:endParaRPr>
          </a:p>
          <a:p>
            <a:pPr marL="568325" indent="-568325">
              <a:lnSpc>
                <a:spcPct val="90000"/>
              </a:lnSpc>
              <a:buClr>
                <a:srgbClr val="FF0000"/>
              </a:buClr>
              <a:buSzPct val="85000"/>
            </a:pPr>
            <a:r>
              <a:rPr lang="en-US" sz="3600">
                <a:solidFill>
                  <a:srgbClr val="FF0000"/>
                </a:solidFill>
                <a:latin typeface="Arial Black" pitchFamily="34" charset="0"/>
              </a:rPr>
              <a:t>The Sandwich Generation &amp; Elder Care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53986">
                                            <p:txEl>
                                              <p:pRg st="0" end="0"/>
                                            </p:txEl>
                                          </p:spTgt>
                                        </p:tgtEl>
                                        <p:attrNameLst>
                                          <p:attrName>style.visibility</p:attrName>
                                        </p:attrNameLst>
                                      </p:cBhvr>
                                      <p:to>
                                        <p:strVal val="visible"/>
                                      </p:to>
                                    </p:set>
                                  </p:childTnLst>
                                  <p:subTnLst>
                                    <p:animClr>
                                      <p:cBhvr override="childStyle">
                                        <p:cTn dur="1" fill="hold" display="0" masterRel="nextClick" afterEffect="1"/>
                                        <p:tgtEl>
                                          <p:spTgt spid="553986">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499"/>
                                          </p:stCondLst>
                                        </p:cTn>
                                        <p:tgtEl>
                                          <p:spTgt spid="553986">
                                            <p:txEl>
                                              <p:pRg st="1" end="1"/>
                                            </p:txEl>
                                          </p:spTgt>
                                        </p:tgtEl>
                                        <p:attrNameLst>
                                          <p:attrName>style.visibility</p:attrName>
                                        </p:attrNameLst>
                                      </p:cBhvr>
                                      <p:to>
                                        <p:strVal val="visible"/>
                                      </p:to>
                                    </p:set>
                                  </p:childTnLst>
                                  <p:subTnLst>
                                    <p:animClr>
                                      <p:cBhvr override="childStyle">
                                        <p:cTn dur="1" fill="hold" display="0" masterRel="nextClick" afterEffect="1"/>
                                        <p:tgtEl>
                                          <p:spTgt spid="553986">
                                            <p:txEl>
                                              <p:pRg st="1" end="1"/>
                                            </p:txEl>
                                          </p:spTgt>
                                        </p:tgtEl>
                                        <p:attrNameLst>
                                          <p:attrName>ppt_c</p:attrName>
                                        </p:attrNameLst>
                                      </p:cBhvr>
                                      <p:to>
                                        <a:srgbClr val="969696"/>
                                      </p:to>
                                    </p:animClr>
                                  </p:subTnLst>
                                </p:cTn>
                              </p:par>
                              <p:par>
                                <p:cTn id="9" presetID="1" presetClass="entr" presetSubtype="0" fill="hold" grpId="0" nodeType="withEffect">
                                  <p:stCondLst>
                                    <p:cond delay="0"/>
                                  </p:stCondLst>
                                  <p:childTnLst>
                                    <p:set>
                                      <p:cBhvr>
                                        <p:cTn id="10" dur="1" fill="hold">
                                          <p:stCondLst>
                                            <p:cond delay="499"/>
                                          </p:stCondLst>
                                        </p:cTn>
                                        <p:tgtEl>
                                          <p:spTgt spid="553986">
                                            <p:txEl>
                                              <p:pRg st="2" end="2"/>
                                            </p:txEl>
                                          </p:spTgt>
                                        </p:tgtEl>
                                        <p:attrNameLst>
                                          <p:attrName>style.visibility</p:attrName>
                                        </p:attrNameLst>
                                      </p:cBhvr>
                                      <p:to>
                                        <p:strVal val="visible"/>
                                      </p:to>
                                    </p:set>
                                  </p:childTnLst>
                                  <p:subTnLst>
                                    <p:animClr>
                                      <p:cBhvr override="childStyle">
                                        <p:cTn dur="1" fill="hold" display="0" masterRel="nextClick" afterEffect="1"/>
                                        <p:tgtEl>
                                          <p:spTgt spid="553986">
                                            <p:txEl>
                                              <p:pRg st="2" end="2"/>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499"/>
                                          </p:stCondLst>
                                        </p:cTn>
                                        <p:tgtEl>
                                          <p:spTgt spid="553986">
                                            <p:txEl>
                                              <p:pRg st="3" end="3"/>
                                            </p:txEl>
                                          </p:spTgt>
                                        </p:tgtEl>
                                        <p:attrNameLst>
                                          <p:attrName>style.visibility</p:attrName>
                                        </p:attrNameLst>
                                      </p:cBhvr>
                                      <p:to>
                                        <p:strVal val="visible"/>
                                      </p:to>
                                    </p:set>
                                  </p:childTnLst>
                                  <p:subTnLst>
                                    <p:animClr>
                                      <p:cBhvr override="childStyle">
                                        <p:cTn dur="1" fill="hold" display="0" masterRel="nextClick" afterEffect="1"/>
                                        <p:tgtEl>
                                          <p:spTgt spid="553986">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53988"/>
                                        </p:tgtEl>
                                        <p:attrNameLst>
                                          <p:attrName>style.visibility</p:attrName>
                                        </p:attrNameLst>
                                      </p:cBhvr>
                                      <p:to>
                                        <p:strVal val="visible"/>
                                      </p:to>
                                    </p:set>
                                    <p:animEffect transition="in" filter="blinds(vertical)">
                                      <p:cBhvr>
                                        <p:cTn id="17" dur="500"/>
                                        <p:tgtEl>
                                          <p:spTgt spid="553988"/>
                                        </p:tgtEl>
                                      </p:cBhvr>
                                    </p:animEffect>
                                  </p:childTnLst>
                                  <p:subTnLst>
                                    <p:animClr>
                                      <p:cBhvr override="childStyle">
                                        <p:cTn dur="1" fill="hold" display="0" masterRel="nextClick" afterEffect="1"/>
                                        <p:tgtEl>
                                          <p:spTgt spid="553988"/>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6" grpId="0" build="p" bldLvl="2" autoUpdateAnimBg="0" advAuto="0"/>
      <p:bldP spid="5539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smtClean="0"/>
              <a:t>Slavery </a:t>
            </a:r>
          </a:p>
        </p:txBody>
      </p:sp>
      <p:sp>
        <p:nvSpPr>
          <p:cNvPr id="72708" name="Rectangle 3"/>
          <p:cNvSpPr>
            <a:spLocks noGrp="1" noChangeArrowheads="1"/>
          </p:cNvSpPr>
          <p:nvPr>
            <p:ph idx="1"/>
          </p:nvPr>
        </p:nvSpPr>
        <p:spPr/>
        <p:txBody>
          <a:bodyPr/>
          <a:lstStyle/>
          <a:p>
            <a:pPr eaLnBrk="1" hangingPunct="1"/>
            <a:r>
              <a:rPr lang="en-US" smtClean="0"/>
              <a:t>Temporary or permanent?</a:t>
            </a:r>
          </a:p>
          <a:p>
            <a:pPr lvl="1" eaLnBrk="1" hangingPunct="1"/>
            <a:r>
              <a:rPr lang="en-US" smtClean="0"/>
              <a:t>Indentured service: a contractual system in which someone voluntarily sold his or her services for a specified period of time. When that time was up they were free to leave </a:t>
            </a:r>
          </a:p>
          <a:p>
            <a:pPr lvl="2" eaLnBrk="1" hangingPunct="1">
              <a:buFont typeface="Wingdings" pitchFamily="2" charset="2"/>
              <a:buNone/>
            </a:pPr>
            <a:endParaRPr lang="en-US" smtClean="0"/>
          </a:p>
          <a:p>
            <a:pPr lvl="2" eaLnBrk="1" hangingPunct="1"/>
            <a:endParaRPr lang="en-US" smtClean="0"/>
          </a:p>
          <a:p>
            <a:pPr eaLnBrk="1" hangingPunct="1"/>
            <a:endParaRPr lang="en-US" smtClean="0"/>
          </a:p>
        </p:txBody>
      </p:sp>
      <p:sp>
        <p:nvSpPr>
          <p:cNvPr id="5" name="Slide Number Placeholder 5"/>
          <p:cNvSpPr>
            <a:spLocks noGrp="1"/>
          </p:cNvSpPr>
          <p:nvPr>
            <p:ph type="sldNum" sz="quarter" idx="12"/>
          </p:nvPr>
        </p:nvSpPr>
        <p:spPr/>
        <p:txBody>
          <a:bodyPr/>
          <a:lstStyle/>
          <a:p>
            <a:pPr>
              <a:defRPr/>
            </a:pPr>
            <a:fld id="{5BA8E73B-95DE-4E08-90BE-E18CAE928D64}" type="slidenum">
              <a:rPr/>
              <a:pPr>
                <a:defRPr/>
              </a:pPr>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2" name="Rectangle 2"/>
          <p:cNvSpPr>
            <a:spLocks noGrp="1" noChangeArrowheads="1"/>
          </p:cNvSpPr>
          <p:nvPr>
            <p:ph type="body" sz="half" idx="1"/>
          </p:nvPr>
        </p:nvSpPr>
        <p:spPr>
          <a:xfrm>
            <a:off x="914400" y="1905000"/>
            <a:ext cx="8229600" cy="4419600"/>
          </a:xfrm>
          <a:noFill/>
          <a:ln/>
        </p:spPr>
        <p:txBody>
          <a:bodyPr/>
          <a:lstStyle/>
          <a:p>
            <a:pPr>
              <a:lnSpc>
                <a:spcPct val="100000"/>
              </a:lnSpc>
              <a:buFont typeface="Wingdings" pitchFamily="2" charset="2"/>
              <a:buNone/>
            </a:pPr>
            <a:r>
              <a:rPr lang="en-US"/>
              <a:t>The Bright Side - Successful Marriages</a:t>
            </a:r>
          </a:p>
          <a:p>
            <a:pPr>
              <a:lnSpc>
                <a:spcPct val="100000"/>
              </a:lnSpc>
            </a:pPr>
            <a:r>
              <a:rPr lang="en-US"/>
              <a:t>Spouse is Best Friend</a:t>
            </a:r>
          </a:p>
          <a:p>
            <a:pPr>
              <a:lnSpc>
                <a:spcPct val="100000"/>
              </a:lnSpc>
            </a:pPr>
            <a:r>
              <a:rPr lang="en-US"/>
              <a:t>Like Spouse as Person</a:t>
            </a:r>
          </a:p>
          <a:p>
            <a:pPr>
              <a:lnSpc>
                <a:spcPct val="100000"/>
              </a:lnSpc>
            </a:pPr>
            <a:r>
              <a:rPr lang="en-US"/>
              <a:t>Think Marriage is Long-Term Commitment</a:t>
            </a:r>
          </a:p>
          <a:p>
            <a:pPr>
              <a:lnSpc>
                <a:spcPct val="100000"/>
              </a:lnSpc>
            </a:pPr>
            <a:r>
              <a:rPr lang="en-US"/>
              <a:t>Believe Marriage is Sacred</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A58A1228-2C3E-43C9-AE11-FDC56D2BEEF5}" type="slidenum">
              <a:rPr lang="en-US"/>
              <a:pPr/>
              <a:t>70</a:t>
            </a:fld>
            <a:endParaRPr lang="en-US"/>
          </a:p>
        </p:txBody>
      </p:sp>
      <p:sp>
        <p:nvSpPr>
          <p:cNvPr id="568323"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Two Sides of Family Life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68322">
                                            <p:txEl>
                                              <p:pRg st="0" end="0"/>
                                            </p:txEl>
                                          </p:spTgt>
                                        </p:tgtEl>
                                        <p:attrNameLst>
                                          <p:attrName>style.visibility</p:attrName>
                                        </p:attrNameLst>
                                      </p:cBhvr>
                                      <p:to>
                                        <p:strVal val="visible"/>
                                      </p:to>
                                    </p:set>
                                    <p:animEffect transition="in" filter="blinds(vertical)">
                                      <p:cBhvr>
                                        <p:cTn id="7" dur="500"/>
                                        <p:tgtEl>
                                          <p:spTgt spid="568322">
                                            <p:txEl>
                                              <p:pRg st="0" end="0"/>
                                            </p:txEl>
                                          </p:spTgt>
                                        </p:tgtEl>
                                      </p:cBhvr>
                                    </p:animEffect>
                                  </p:childTnLst>
                                  <p:subTnLst>
                                    <p:animClr>
                                      <p:cBhvr override="childStyle">
                                        <p:cTn dur="1" fill="hold" display="0" masterRel="nextClick" afterEffect="1"/>
                                        <p:tgtEl>
                                          <p:spTgt spid="568322">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68322">
                                            <p:txEl>
                                              <p:pRg st="1" end="1"/>
                                            </p:txEl>
                                          </p:spTgt>
                                        </p:tgtEl>
                                        <p:attrNameLst>
                                          <p:attrName>style.visibility</p:attrName>
                                        </p:attrNameLst>
                                      </p:cBhvr>
                                      <p:to>
                                        <p:strVal val="visible"/>
                                      </p:to>
                                    </p:set>
                                    <p:animEffect transition="in" filter="blinds(vertical)">
                                      <p:cBhvr>
                                        <p:cTn id="12" dur="500"/>
                                        <p:tgtEl>
                                          <p:spTgt spid="568322">
                                            <p:txEl>
                                              <p:pRg st="1" end="1"/>
                                            </p:txEl>
                                          </p:spTgt>
                                        </p:tgtEl>
                                      </p:cBhvr>
                                    </p:animEffect>
                                  </p:childTnLst>
                                  <p:subTnLst>
                                    <p:animClr>
                                      <p:cBhvr override="childStyle">
                                        <p:cTn dur="1" fill="hold" display="0" masterRel="nextClick" afterEffect="1"/>
                                        <p:tgtEl>
                                          <p:spTgt spid="568322">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68322">
                                            <p:txEl>
                                              <p:pRg st="2" end="2"/>
                                            </p:txEl>
                                          </p:spTgt>
                                        </p:tgtEl>
                                        <p:attrNameLst>
                                          <p:attrName>style.visibility</p:attrName>
                                        </p:attrNameLst>
                                      </p:cBhvr>
                                      <p:to>
                                        <p:strVal val="visible"/>
                                      </p:to>
                                    </p:set>
                                    <p:animEffect transition="in" filter="blinds(vertical)">
                                      <p:cBhvr>
                                        <p:cTn id="17" dur="500"/>
                                        <p:tgtEl>
                                          <p:spTgt spid="568322">
                                            <p:txEl>
                                              <p:pRg st="2" end="2"/>
                                            </p:txEl>
                                          </p:spTgt>
                                        </p:tgtEl>
                                      </p:cBhvr>
                                    </p:animEffect>
                                  </p:childTnLst>
                                  <p:subTnLst>
                                    <p:animClr>
                                      <p:cBhvr override="childStyle">
                                        <p:cTn dur="1" fill="hold" display="0" masterRel="nextClick" afterEffect="1"/>
                                        <p:tgtEl>
                                          <p:spTgt spid="568322">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68322">
                                            <p:txEl>
                                              <p:pRg st="3" end="3"/>
                                            </p:txEl>
                                          </p:spTgt>
                                        </p:tgtEl>
                                        <p:attrNameLst>
                                          <p:attrName>style.visibility</p:attrName>
                                        </p:attrNameLst>
                                      </p:cBhvr>
                                      <p:to>
                                        <p:strVal val="visible"/>
                                      </p:to>
                                    </p:set>
                                    <p:animEffect transition="in" filter="blinds(vertical)">
                                      <p:cBhvr>
                                        <p:cTn id="22" dur="500"/>
                                        <p:tgtEl>
                                          <p:spTgt spid="568322">
                                            <p:txEl>
                                              <p:pRg st="3" end="3"/>
                                            </p:txEl>
                                          </p:spTgt>
                                        </p:tgtEl>
                                      </p:cBhvr>
                                    </p:animEffect>
                                  </p:childTnLst>
                                  <p:subTnLst>
                                    <p:animClr>
                                      <p:cBhvr override="childStyle">
                                        <p:cTn dur="1" fill="hold" display="0" masterRel="nextClick" afterEffect="1"/>
                                        <p:tgtEl>
                                          <p:spTgt spid="568322">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68322">
                                            <p:txEl>
                                              <p:pRg st="4" end="4"/>
                                            </p:txEl>
                                          </p:spTgt>
                                        </p:tgtEl>
                                        <p:attrNameLst>
                                          <p:attrName>style.visibility</p:attrName>
                                        </p:attrNameLst>
                                      </p:cBhvr>
                                      <p:to>
                                        <p:strVal val="visible"/>
                                      </p:to>
                                    </p:set>
                                    <p:animEffect transition="in" filter="blinds(vertical)">
                                      <p:cBhvr>
                                        <p:cTn id="27" dur="500"/>
                                        <p:tgtEl>
                                          <p:spTgt spid="568322">
                                            <p:txEl>
                                              <p:pRg st="4" end="4"/>
                                            </p:txEl>
                                          </p:spTgt>
                                        </p:tgtEl>
                                      </p:cBhvr>
                                    </p:animEffect>
                                  </p:childTnLst>
                                  <p:subTnLst>
                                    <p:animClr>
                                      <p:cBhvr override="childStyle">
                                        <p:cTn dur="1" fill="hold" display="0" masterRel="nextClick" afterEffect="1"/>
                                        <p:tgtEl>
                                          <p:spTgt spid="568322">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0" name="Rectangle 2"/>
          <p:cNvSpPr>
            <a:spLocks noGrp="1" noChangeArrowheads="1"/>
          </p:cNvSpPr>
          <p:nvPr>
            <p:ph type="body" sz="half" idx="1"/>
          </p:nvPr>
        </p:nvSpPr>
        <p:spPr>
          <a:xfrm>
            <a:off x="914400" y="1905000"/>
            <a:ext cx="7620000" cy="4648200"/>
          </a:xfrm>
          <a:noFill/>
          <a:ln/>
        </p:spPr>
        <p:txBody>
          <a:bodyPr/>
          <a:lstStyle/>
          <a:p>
            <a:pPr>
              <a:lnSpc>
                <a:spcPct val="80000"/>
              </a:lnSpc>
              <a:buFont typeface="Wingdings" pitchFamily="2" charset="2"/>
              <a:buNone/>
            </a:pPr>
            <a:r>
              <a:rPr lang="en-US"/>
              <a:t>The Bright Side - Successful Marriages</a:t>
            </a:r>
          </a:p>
          <a:p>
            <a:pPr>
              <a:lnSpc>
                <a:spcPct val="80000"/>
              </a:lnSpc>
            </a:pPr>
            <a:r>
              <a:rPr lang="en-US"/>
              <a:t>Agree with Spouse Aims and Goals</a:t>
            </a:r>
          </a:p>
          <a:p>
            <a:pPr>
              <a:lnSpc>
                <a:spcPct val="80000"/>
              </a:lnSpc>
            </a:pPr>
            <a:r>
              <a:rPr lang="en-US"/>
              <a:t>Believe Spouse Grown More Interesting</a:t>
            </a:r>
          </a:p>
          <a:p>
            <a:pPr>
              <a:lnSpc>
                <a:spcPct val="80000"/>
              </a:lnSpc>
            </a:pPr>
            <a:r>
              <a:rPr lang="en-US"/>
              <a:t>Want Relationship to Succeed</a:t>
            </a:r>
          </a:p>
          <a:p>
            <a:pPr>
              <a:lnSpc>
                <a:spcPct val="80000"/>
              </a:lnSpc>
            </a:pPr>
            <a:r>
              <a:rPr lang="en-US"/>
              <a:t>Laugh Together</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60C206F-1A60-4721-9483-5469C08EEB5A}" type="slidenum">
              <a:rPr lang="en-US"/>
              <a:pPr/>
              <a:t>71</a:t>
            </a:fld>
            <a:endParaRPr lang="en-US"/>
          </a:p>
        </p:txBody>
      </p:sp>
      <p:sp>
        <p:nvSpPr>
          <p:cNvPr id="570371"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Two Sides of Family Life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0370">
                                            <p:txEl>
                                              <p:pRg st="0" end="0"/>
                                            </p:txEl>
                                          </p:spTgt>
                                        </p:tgtEl>
                                        <p:attrNameLst>
                                          <p:attrName>style.visibility</p:attrName>
                                        </p:attrNameLst>
                                      </p:cBhvr>
                                      <p:to>
                                        <p:strVal val="visible"/>
                                      </p:to>
                                    </p:set>
                                    <p:animEffect transition="in" filter="blinds(vertical)">
                                      <p:cBhvr>
                                        <p:cTn id="7" dur="500"/>
                                        <p:tgtEl>
                                          <p:spTgt spid="570370">
                                            <p:txEl>
                                              <p:pRg st="0" end="0"/>
                                            </p:txEl>
                                          </p:spTgt>
                                        </p:tgtEl>
                                      </p:cBhvr>
                                    </p:animEffect>
                                  </p:childTnLst>
                                  <p:subTnLst>
                                    <p:animClr>
                                      <p:cBhvr override="childStyle">
                                        <p:cTn dur="1" fill="hold" display="0" masterRel="nextClick" afterEffect="1"/>
                                        <p:tgtEl>
                                          <p:spTgt spid="570370">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70370">
                                            <p:txEl>
                                              <p:pRg st="1" end="1"/>
                                            </p:txEl>
                                          </p:spTgt>
                                        </p:tgtEl>
                                        <p:attrNameLst>
                                          <p:attrName>style.visibility</p:attrName>
                                        </p:attrNameLst>
                                      </p:cBhvr>
                                      <p:to>
                                        <p:strVal val="visible"/>
                                      </p:to>
                                    </p:set>
                                    <p:animEffect transition="in" filter="blinds(vertical)">
                                      <p:cBhvr>
                                        <p:cTn id="12" dur="500"/>
                                        <p:tgtEl>
                                          <p:spTgt spid="570370">
                                            <p:txEl>
                                              <p:pRg st="1" end="1"/>
                                            </p:txEl>
                                          </p:spTgt>
                                        </p:tgtEl>
                                      </p:cBhvr>
                                    </p:animEffect>
                                  </p:childTnLst>
                                  <p:subTnLst>
                                    <p:animClr>
                                      <p:cBhvr override="childStyle">
                                        <p:cTn dur="1" fill="hold" display="0" masterRel="nextClick" afterEffect="1"/>
                                        <p:tgtEl>
                                          <p:spTgt spid="570370">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70370">
                                            <p:txEl>
                                              <p:pRg st="2" end="2"/>
                                            </p:txEl>
                                          </p:spTgt>
                                        </p:tgtEl>
                                        <p:attrNameLst>
                                          <p:attrName>style.visibility</p:attrName>
                                        </p:attrNameLst>
                                      </p:cBhvr>
                                      <p:to>
                                        <p:strVal val="visible"/>
                                      </p:to>
                                    </p:set>
                                    <p:animEffect transition="in" filter="blinds(vertical)">
                                      <p:cBhvr>
                                        <p:cTn id="17" dur="500"/>
                                        <p:tgtEl>
                                          <p:spTgt spid="570370">
                                            <p:txEl>
                                              <p:pRg st="2" end="2"/>
                                            </p:txEl>
                                          </p:spTgt>
                                        </p:tgtEl>
                                      </p:cBhvr>
                                    </p:animEffect>
                                  </p:childTnLst>
                                  <p:subTnLst>
                                    <p:animClr>
                                      <p:cBhvr override="childStyle">
                                        <p:cTn dur="1" fill="hold" display="0" masterRel="nextClick" afterEffect="1"/>
                                        <p:tgtEl>
                                          <p:spTgt spid="570370">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70370">
                                            <p:txEl>
                                              <p:pRg st="3" end="3"/>
                                            </p:txEl>
                                          </p:spTgt>
                                        </p:tgtEl>
                                        <p:attrNameLst>
                                          <p:attrName>style.visibility</p:attrName>
                                        </p:attrNameLst>
                                      </p:cBhvr>
                                      <p:to>
                                        <p:strVal val="visible"/>
                                      </p:to>
                                    </p:set>
                                    <p:animEffect transition="in" filter="blinds(vertical)">
                                      <p:cBhvr>
                                        <p:cTn id="22" dur="500"/>
                                        <p:tgtEl>
                                          <p:spTgt spid="570370">
                                            <p:txEl>
                                              <p:pRg st="3" end="3"/>
                                            </p:txEl>
                                          </p:spTgt>
                                        </p:tgtEl>
                                      </p:cBhvr>
                                    </p:animEffect>
                                  </p:childTnLst>
                                  <p:subTnLst>
                                    <p:animClr>
                                      <p:cBhvr override="childStyle">
                                        <p:cTn dur="1" fill="hold" display="0" masterRel="nextClick" afterEffect="1"/>
                                        <p:tgtEl>
                                          <p:spTgt spid="570370">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70370">
                                            <p:txEl>
                                              <p:pRg st="4" end="4"/>
                                            </p:txEl>
                                          </p:spTgt>
                                        </p:tgtEl>
                                        <p:attrNameLst>
                                          <p:attrName>style.visibility</p:attrName>
                                        </p:attrNameLst>
                                      </p:cBhvr>
                                      <p:to>
                                        <p:strVal val="visible"/>
                                      </p:to>
                                    </p:set>
                                    <p:animEffect transition="in" filter="blinds(vertical)">
                                      <p:cBhvr>
                                        <p:cTn id="27" dur="500"/>
                                        <p:tgtEl>
                                          <p:spTgt spid="570370">
                                            <p:txEl>
                                              <p:pRg st="4" end="4"/>
                                            </p:txEl>
                                          </p:spTgt>
                                        </p:tgtEl>
                                      </p:cBhvr>
                                    </p:animEffect>
                                  </p:childTnLst>
                                  <p:subTnLst>
                                    <p:animClr>
                                      <p:cBhvr override="childStyle">
                                        <p:cTn dur="1" fill="hold" display="0" masterRel="nextClick" afterEffect="1"/>
                                        <p:tgtEl>
                                          <p:spTgt spid="570370">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body" sz="half" idx="1"/>
          </p:nvPr>
        </p:nvSpPr>
        <p:spPr>
          <a:xfrm>
            <a:off x="914400" y="1905000"/>
            <a:ext cx="8229600" cy="4495800"/>
          </a:xfrm>
          <a:noFill/>
          <a:ln/>
        </p:spPr>
        <p:txBody>
          <a:bodyPr/>
          <a:lstStyle/>
          <a:p>
            <a:pPr>
              <a:lnSpc>
                <a:spcPct val="90000"/>
              </a:lnSpc>
            </a:pPr>
            <a:r>
              <a:rPr lang="en-US"/>
              <a:t>Spend a Lot of Time Together</a:t>
            </a:r>
          </a:p>
          <a:p>
            <a:pPr>
              <a:lnSpc>
                <a:spcPct val="90000"/>
              </a:lnSpc>
            </a:pPr>
            <a:r>
              <a:rPr lang="en-US"/>
              <a:t>Are Quick to Express Appreciation</a:t>
            </a:r>
          </a:p>
          <a:p>
            <a:pPr>
              <a:lnSpc>
                <a:spcPct val="90000"/>
              </a:lnSpc>
            </a:pPr>
            <a:r>
              <a:rPr lang="en-US"/>
              <a:t>Committed to Promoting Mutual Welfare</a:t>
            </a:r>
          </a:p>
          <a:p>
            <a:pPr>
              <a:lnSpc>
                <a:spcPct val="90000"/>
              </a:lnSpc>
            </a:pPr>
            <a:r>
              <a:rPr lang="en-US"/>
              <a:t>Talk and Listen a Lot </a:t>
            </a:r>
          </a:p>
          <a:p>
            <a:pPr>
              <a:lnSpc>
                <a:spcPct val="90000"/>
              </a:lnSpc>
            </a:pPr>
            <a:r>
              <a:rPr lang="en-US"/>
              <a:t>Are Religious</a:t>
            </a:r>
          </a:p>
          <a:p>
            <a:pPr>
              <a:lnSpc>
                <a:spcPct val="90000"/>
              </a:lnSpc>
            </a:pPr>
            <a:r>
              <a:rPr lang="en-US"/>
              <a:t>Deal with Crises Positively</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41759E25-D4BB-4D92-9811-77EF33EB65DC}" type="slidenum">
              <a:rPr lang="en-US"/>
              <a:pPr/>
              <a:t>72</a:t>
            </a:fld>
            <a:endParaRPr lang="en-US"/>
          </a:p>
        </p:txBody>
      </p:sp>
      <p:sp>
        <p:nvSpPr>
          <p:cNvPr id="572419"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Happy Families</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72418">
                                            <p:txEl>
                                              <p:pRg st="0" end="0"/>
                                            </p:txEl>
                                          </p:spTgt>
                                        </p:tgtEl>
                                        <p:attrNameLst>
                                          <p:attrName>style.visibility</p:attrName>
                                        </p:attrNameLst>
                                      </p:cBhvr>
                                      <p:to>
                                        <p:strVal val="visible"/>
                                      </p:to>
                                    </p:set>
                                    <p:animEffect transition="in" filter="blinds(vertical)">
                                      <p:cBhvr>
                                        <p:cTn id="7" dur="500"/>
                                        <p:tgtEl>
                                          <p:spTgt spid="572418">
                                            <p:txEl>
                                              <p:pRg st="0" end="0"/>
                                            </p:txEl>
                                          </p:spTgt>
                                        </p:tgtEl>
                                      </p:cBhvr>
                                    </p:animEffect>
                                  </p:childTnLst>
                                  <p:subTnLst>
                                    <p:animClr>
                                      <p:cBhvr override="childStyle">
                                        <p:cTn dur="1" fill="hold" display="0" masterRel="nextClick" afterEffect="1"/>
                                        <p:tgtEl>
                                          <p:spTgt spid="572418">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72418">
                                            <p:txEl>
                                              <p:pRg st="1" end="1"/>
                                            </p:txEl>
                                          </p:spTgt>
                                        </p:tgtEl>
                                        <p:attrNameLst>
                                          <p:attrName>style.visibility</p:attrName>
                                        </p:attrNameLst>
                                      </p:cBhvr>
                                      <p:to>
                                        <p:strVal val="visible"/>
                                      </p:to>
                                    </p:set>
                                    <p:animEffect transition="in" filter="blinds(vertical)">
                                      <p:cBhvr>
                                        <p:cTn id="12" dur="500"/>
                                        <p:tgtEl>
                                          <p:spTgt spid="572418">
                                            <p:txEl>
                                              <p:pRg st="1" end="1"/>
                                            </p:txEl>
                                          </p:spTgt>
                                        </p:tgtEl>
                                      </p:cBhvr>
                                    </p:animEffect>
                                  </p:childTnLst>
                                  <p:subTnLst>
                                    <p:animClr>
                                      <p:cBhvr override="childStyle">
                                        <p:cTn dur="1" fill="hold" display="0" masterRel="nextClick" afterEffect="1"/>
                                        <p:tgtEl>
                                          <p:spTgt spid="572418">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72418">
                                            <p:txEl>
                                              <p:pRg st="2" end="2"/>
                                            </p:txEl>
                                          </p:spTgt>
                                        </p:tgtEl>
                                        <p:attrNameLst>
                                          <p:attrName>style.visibility</p:attrName>
                                        </p:attrNameLst>
                                      </p:cBhvr>
                                      <p:to>
                                        <p:strVal val="visible"/>
                                      </p:to>
                                    </p:set>
                                    <p:animEffect transition="in" filter="blinds(vertical)">
                                      <p:cBhvr>
                                        <p:cTn id="17" dur="500"/>
                                        <p:tgtEl>
                                          <p:spTgt spid="572418">
                                            <p:txEl>
                                              <p:pRg st="2" end="2"/>
                                            </p:txEl>
                                          </p:spTgt>
                                        </p:tgtEl>
                                      </p:cBhvr>
                                    </p:animEffect>
                                  </p:childTnLst>
                                  <p:subTnLst>
                                    <p:animClr>
                                      <p:cBhvr override="childStyle">
                                        <p:cTn dur="1" fill="hold" display="0" masterRel="nextClick" afterEffect="1"/>
                                        <p:tgtEl>
                                          <p:spTgt spid="572418">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72418">
                                            <p:txEl>
                                              <p:pRg st="3" end="3"/>
                                            </p:txEl>
                                          </p:spTgt>
                                        </p:tgtEl>
                                        <p:attrNameLst>
                                          <p:attrName>style.visibility</p:attrName>
                                        </p:attrNameLst>
                                      </p:cBhvr>
                                      <p:to>
                                        <p:strVal val="visible"/>
                                      </p:to>
                                    </p:set>
                                    <p:animEffect transition="in" filter="blinds(vertical)">
                                      <p:cBhvr>
                                        <p:cTn id="22" dur="500"/>
                                        <p:tgtEl>
                                          <p:spTgt spid="572418">
                                            <p:txEl>
                                              <p:pRg st="3" end="3"/>
                                            </p:txEl>
                                          </p:spTgt>
                                        </p:tgtEl>
                                      </p:cBhvr>
                                    </p:animEffect>
                                  </p:childTnLst>
                                  <p:subTnLst>
                                    <p:animClr>
                                      <p:cBhvr override="childStyle">
                                        <p:cTn dur="1" fill="hold" display="0" masterRel="nextClick" afterEffect="1"/>
                                        <p:tgtEl>
                                          <p:spTgt spid="572418">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72418">
                                            <p:txEl>
                                              <p:pRg st="4" end="4"/>
                                            </p:txEl>
                                          </p:spTgt>
                                        </p:tgtEl>
                                        <p:attrNameLst>
                                          <p:attrName>style.visibility</p:attrName>
                                        </p:attrNameLst>
                                      </p:cBhvr>
                                      <p:to>
                                        <p:strVal val="visible"/>
                                      </p:to>
                                    </p:set>
                                    <p:animEffect transition="in" filter="blinds(vertical)">
                                      <p:cBhvr>
                                        <p:cTn id="27" dur="500"/>
                                        <p:tgtEl>
                                          <p:spTgt spid="572418">
                                            <p:txEl>
                                              <p:pRg st="4" end="4"/>
                                            </p:txEl>
                                          </p:spTgt>
                                        </p:tgtEl>
                                      </p:cBhvr>
                                    </p:animEffect>
                                  </p:childTnLst>
                                  <p:subTnLst>
                                    <p:animClr>
                                      <p:cBhvr override="childStyle">
                                        <p:cTn dur="1" fill="hold" display="0" masterRel="nextClick" afterEffect="1"/>
                                        <p:tgtEl>
                                          <p:spTgt spid="572418">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572418">
                                            <p:txEl>
                                              <p:pRg st="5" end="5"/>
                                            </p:txEl>
                                          </p:spTgt>
                                        </p:tgtEl>
                                        <p:attrNameLst>
                                          <p:attrName>style.visibility</p:attrName>
                                        </p:attrNameLst>
                                      </p:cBhvr>
                                      <p:to>
                                        <p:strVal val="visible"/>
                                      </p:to>
                                    </p:set>
                                    <p:animEffect transition="in" filter="blinds(vertical)">
                                      <p:cBhvr>
                                        <p:cTn id="32" dur="500"/>
                                        <p:tgtEl>
                                          <p:spTgt spid="572418">
                                            <p:txEl>
                                              <p:pRg st="5" end="5"/>
                                            </p:txEl>
                                          </p:spTgt>
                                        </p:tgtEl>
                                      </p:cBhvr>
                                    </p:animEffect>
                                  </p:childTnLst>
                                  <p:subTnLst>
                                    <p:animClr>
                                      <p:cBhvr override="childStyle">
                                        <p:cTn dur="1" fill="hold" display="0" masterRel="nextClick" afterEffect="1"/>
                                        <p:tgtEl>
                                          <p:spTgt spid="572418">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Rectangle 2"/>
          <p:cNvSpPr>
            <a:spLocks noGrp="1" noChangeArrowheads="1"/>
          </p:cNvSpPr>
          <p:nvPr>
            <p:ph type="body" sz="half" idx="1"/>
          </p:nvPr>
        </p:nvSpPr>
        <p:spPr>
          <a:xfrm>
            <a:off x="914400" y="1905000"/>
            <a:ext cx="8229600" cy="4267200"/>
          </a:xfrm>
          <a:noFill/>
          <a:ln/>
        </p:spPr>
        <p:txBody>
          <a:bodyPr/>
          <a:lstStyle/>
          <a:p>
            <a:pPr>
              <a:lnSpc>
                <a:spcPct val="130000"/>
              </a:lnSpc>
              <a:buFont typeface="Wingdings" pitchFamily="2" charset="2"/>
              <a:buNone/>
            </a:pPr>
            <a:r>
              <a:rPr lang="en-US"/>
              <a:t>The Dark Side</a:t>
            </a:r>
          </a:p>
          <a:p>
            <a:pPr>
              <a:lnSpc>
                <a:spcPct val="130000"/>
              </a:lnSpc>
            </a:pPr>
            <a:r>
              <a:rPr lang="en-US"/>
              <a:t>Spouse Battering</a:t>
            </a:r>
          </a:p>
          <a:p>
            <a:pPr>
              <a:lnSpc>
                <a:spcPct val="130000"/>
              </a:lnSpc>
            </a:pPr>
            <a:r>
              <a:rPr lang="en-US"/>
              <a:t>Child Abuse</a:t>
            </a:r>
          </a:p>
          <a:p>
            <a:pPr>
              <a:lnSpc>
                <a:spcPct val="130000"/>
              </a:lnSpc>
            </a:pPr>
            <a:r>
              <a:rPr lang="en-US"/>
              <a:t>Marital or Intimacy Rape</a:t>
            </a:r>
          </a:p>
          <a:p>
            <a:pPr>
              <a:lnSpc>
                <a:spcPct val="130000"/>
              </a:lnSpc>
            </a:pPr>
            <a:r>
              <a:rPr lang="en-US"/>
              <a:t>Incest</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AB0F078D-3527-495F-8854-B0523377FB88}" type="slidenum">
              <a:rPr lang="en-US"/>
              <a:pPr/>
              <a:t>73</a:t>
            </a:fld>
            <a:endParaRPr lang="en-US"/>
          </a:p>
        </p:txBody>
      </p:sp>
      <p:sp>
        <p:nvSpPr>
          <p:cNvPr id="566275" name="Text Box 3"/>
          <p:cNvSpPr txBox="1">
            <a:spLocks noChangeArrowheads="1"/>
          </p:cNvSpPr>
          <p:nvPr/>
        </p:nvSpPr>
        <p:spPr bwMode="auto">
          <a:xfrm>
            <a:off x="914400" y="0"/>
            <a:ext cx="79248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Two Sides of Family Life</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66274">
                                            <p:txEl>
                                              <p:pRg st="0" end="0"/>
                                            </p:txEl>
                                          </p:spTgt>
                                        </p:tgtEl>
                                        <p:attrNameLst>
                                          <p:attrName>style.visibility</p:attrName>
                                        </p:attrNameLst>
                                      </p:cBhvr>
                                      <p:to>
                                        <p:strVal val="visible"/>
                                      </p:to>
                                    </p:set>
                                    <p:animEffect transition="in" filter="blinds(vertical)">
                                      <p:cBhvr>
                                        <p:cTn id="7" dur="500"/>
                                        <p:tgtEl>
                                          <p:spTgt spid="566274">
                                            <p:txEl>
                                              <p:pRg st="0" end="0"/>
                                            </p:txEl>
                                          </p:spTgt>
                                        </p:tgtEl>
                                      </p:cBhvr>
                                    </p:animEffect>
                                  </p:childTnLst>
                                  <p:subTnLst>
                                    <p:animClr>
                                      <p:cBhvr override="childStyle">
                                        <p:cTn dur="1" fill="hold" display="0" masterRel="nextClick" afterEffect="1"/>
                                        <p:tgtEl>
                                          <p:spTgt spid="56627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66274">
                                            <p:txEl>
                                              <p:pRg st="1" end="1"/>
                                            </p:txEl>
                                          </p:spTgt>
                                        </p:tgtEl>
                                        <p:attrNameLst>
                                          <p:attrName>style.visibility</p:attrName>
                                        </p:attrNameLst>
                                      </p:cBhvr>
                                      <p:to>
                                        <p:strVal val="visible"/>
                                      </p:to>
                                    </p:set>
                                    <p:animEffect transition="in" filter="blinds(vertical)">
                                      <p:cBhvr>
                                        <p:cTn id="12" dur="500"/>
                                        <p:tgtEl>
                                          <p:spTgt spid="566274">
                                            <p:txEl>
                                              <p:pRg st="1" end="1"/>
                                            </p:txEl>
                                          </p:spTgt>
                                        </p:tgtEl>
                                      </p:cBhvr>
                                    </p:animEffect>
                                  </p:childTnLst>
                                  <p:subTnLst>
                                    <p:animClr>
                                      <p:cBhvr override="childStyle">
                                        <p:cTn dur="1" fill="hold" display="0" masterRel="nextClick" afterEffect="1"/>
                                        <p:tgtEl>
                                          <p:spTgt spid="566274">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66274">
                                            <p:txEl>
                                              <p:pRg st="2" end="2"/>
                                            </p:txEl>
                                          </p:spTgt>
                                        </p:tgtEl>
                                        <p:attrNameLst>
                                          <p:attrName>style.visibility</p:attrName>
                                        </p:attrNameLst>
                                      </p:cBhvr>
                                      <p:to>
                                        <p:strVal val="visible"/>
                                      </p:to>
                                    </p:set>
                                    <p:animEffect transition="in" filter="blinds(vertical)">
                                      <p:cBhvr>
                                        <p:cTn id="17" dur="500"/>
                                        <p:tgtEl>
                                          <p:spTgt spid="566274">
                                            <p:txEl>
                                              <p:pRg st="2" end="2"/>
                                            </p:txEl>
                                          </p:spTgt>
                                        </p:tgtEl>
                                      </p:cBhvr>
                                    </p:animEffect>
                                  </p:childTnLst>
                                  <p:subTnLst>
                                    <p:animClr>
                                      <p:cBhvr override="childStyle">
                                        <p:cTn dur="1" fill="hold" display="0" masterRel="nextClick" afterEffect="1"/>
                                        <p:tgtEl>
                                          <p:spTgt spid="566274">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66274">
                                            <p:txEl>
                                              <p:pRg st="3" end="3"/>
                                            </p:txEl>
                                          </p:spTgt>
                                        </p:tgtEl>
                                        <p:attrNameLst>
                                          <p:attrName>style.visibility</p:attrName>
                                        </p:attrNameLst>
                                      </p:cBhvr>
                                      <p:to>
                                        <p:strVal val="visible"/>
                                      </p:to>
                                    </p:set>
                                    <p:animEffect transition="in" filter="blinds(vertical)">
                                      <p:cBhvr>
                                        <p:cTn id="22" dur="500"/>
                                        <p:tgtEl>
                                          <p:spTgt spid="566274">
                                            <p:txEl>
                                              <p:pRg st="3" end="3"/>
                                            </p:txEl>
                                          </p:spTgt>
                                        </p:tgtEl>
                                      </p:cBhvr>
                                    </p:animEffect>
                                  </p:childTnLst>
                                  <p:subTnLst>
                                    <p:animClr>
                                      <p:cBhvr override="childStyle">
                                        <p:cTn dur="1" fill="hold" display="0" masterRel="nextClick" afterEffect="1"/>
                                        <p:tgtEl>
                                          <p:spTgt spid="566274">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566274">
                                            <p:txEl>
                                              <p:pRg st="4" end="4"/>
                                            </p:txEl>
                                          </p:spTgt>
                                        </p:tgtEl>
                                        <p:attrNameLst>
                                          <p:attrName>style.visibility</p:attrName>
                                        </p:attrNameLst>
                                      </p:cBhvr>
                                      <p:to>
                                        <p:strVal val="visible"/>
                                      </p:to>
                                    </p:set>
                                    <p:animEffect transition="in" filter="blinds(vertical)">
                                      <p:cBhvr>
                                        <p:cTn id="27" dur="500"/>
                                        <p:tgtEl>
                                          <p:spTgt spid="566274">
                                            <p:txEl>
                                              <p:pRg st="4" end="4"/>
                                            </p:txEl>
                                          </p:spTgt>
                                        </p:tgtEl>
                                      </p:cBhvr>
                                    </p:animEffect>
                                  </p:childTnLst>
                                  <p:subTnLst>
                                    <p:animClr>
                                      <p:cBhvr override="childStyle">
                                        <p:cTn dur="1" fill="hold" display="0" masterRel="nextClick" afterEffect="1"/>
                                        <p:tgtEl>
                                          <p:spTgt spid="566274">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4"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7B9899"/>
                </a:solidFill>
              </a:rPr>
              <a:t>Child Abuse and Neglect</a:t>
            </a:r>
          </a:p>
        </p:txBody>
      </p:sp>
      <p:sp>
        <p:nvSpPr>
          <p:cNvPr id="39940" name="Rectangle 3"/>
          <p:cNvSpPr>
            <a:spLocks noGrp="1" noChangeArrowheads="1"/>
          </p:cNvSpPr>
          <p:nvPr>
            <p:ph idx="1"/>
          </p:nvPr>
        </p:nvSpPr>
        <p:spPr>
          <a:xfrm>
            <a:off x="301625" y="1527175"/>
            <a:ext cx="8504238" cy="4572000"/>
          </a:xfrm>
        </p:spPr>
        <p:txBody>
          <a:bodyPr/>
          <a:lstStyle/>
          <a:p>
            <a:pPr eaLnBrk="1" hangingPunct="1"/>
            <a:r>
              <a:rPr lang="en-US" smtClean="0"/>
              <a:t>The physical, emotional/psychological or sexual maltreatment of children.</a:t>
            </a:r>
          </a:p>
          <a:p>
            <a:pPr lvl="1" eaLnBrk="1" hangingPunct="1"/>
            <a:r>
              <a:rPr lang="en-US" smtClean="0"/>
              <a:t>Majority in home</a:t>
            </a:r>
          </a:p>
          <a:p>
            <a:pPr lvl="2" eaLnBrk="1" hangingPunct="1"/>
            <a:r>
              <a:rPr lang="en-US" smtClean="0"/>
              <a:t>Group organizations</a:t>
            </a:r>
          </a:p>
          <a:p>
            <a:pPr lvl="2" eaLnBrk="1" hangingPunct="1"/>
            <a:r>
              <a:rPr lang="en-US" smtClean="0"/>
              <a:t>Churches</a:t>
            </a:r>
          </a:p>
          <a:p>
            <a:pPr lvl="2" eaLnBrk="1" hangingPunct="1"/>
            <a:r>
              <a:rPr lang="en-US" smtClean="0"/>
              <a:t>Schools</a:t>
            </a:r>
          </a:p>
          <a:p>
            <a:pPr lvl="2" eaLnBrk="1" hangingPunct="1"/>
            <a:r>
              <a:rPr lang="en-US" smtClean="0"/>
              <a:t>Daycare </a:t>
            </a:r>
          </a:p>
        </p:txBody>
      </p:sp>
      <p:sp>
        <p:nvSpPr>
          <p:cNvPr id="5" name="Slide Number Placeholder 5"/>
          <p:cNvSpPr>
            <a:spLocks noGrp="1"/>
          </p:cNvSpPr>
          <p:nvPr>
            <p:ph type="sldNum" sz="quarter" idx="12"/>
          </p:nvPr>
        </p:nvSpPr>
        <p:spPr/>
        <p:txBody>
          <a:bodyPr/>
          <a:lstStyle/>
          <a:p>
            <a:pPr>
              <a:defRPr/>
            </a:pPr>
            <a:fld id="{1BE8AEC6-23AE-4976-B33A-686A50D49B25}" type="slidenum">
              <a:rPr lang="en-US"/>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rgbClr val="7B9899"/>
                </a:solidFill>
              </a:rPr>
              <a:t>The children’s defense fund </a:t>
            </a:r>
          </a:p>
        </p:txBody>
      </p:sp>
      <p:sp>
        <p:nvSpPr>
          <p:cNvPr id="40964" name="Rectangle 3"/>
          <p:cNvSpPr>
            <a:spLocks noGrp="1" noChangeArrowheads="1"/>
          </p:cNvSpPr>
          <p:nvPr>
            <p:ph idx="1"/>
          </p:nvPr>
        </p:nvSpPr>
        <p:spPr>
          <a:xfrm>
            <a:off x="301625" y="1527175"/>
            <a:ext cx="8504238" cy="4572000"/>
          </a:xfrm>
        </p:spPr>
        <p:txBody>
          <a:bodyPr/>
          <a:lstStyle/>
          <a:p>
            <a:pPr eaLnBrk="1" hangingPunct="1"/>
            <a:r>
              <a:rPr lang="en-US" sz="2800" smtClean="0">
                <a:solidFill>
                  <a:srgbClr val="FF0000"/>
                </a:solidFill>
              </a:rPr>
              <a:t>Every ten seconds a child is reported abused or neglected</a:t>
            </a:r>
          </a:p>
          <a:p>
            <a:pPr eaLnBrk="1" hangingPunct="1"/>
            <a:r>
              <a:rPr lang="en-US" sz="2800" smtClean="0"/>
              <a:t>Every fourteen seconds a child is arrested</a:t>
            </a:r>
          </a:p>
          <a:p>
            <a:pPr eaLnBrk="1" hangingPunct="1"/>
            <a:r>
              <a:rPr lang="en-US" sz="2800" smtClean="0"/>
              <a:t>Every two hours a child is killed by firearms </a:t>
            </a:r>
          </a:p>
          <a:p>
            <a:pPr eaLnBrk="1" hangingPunct="1"/>
            <a:r>
              <a:rPr lang="en-US" sz="2800" smtClean="0"/>
              <a:t>Every 4 hours a child commits suicide </a:t>
            </a:r>
          </a:p>
          <a:p>
            <a:pPr eaLnBrk="1" hangingPunct="1"/>
            <a:r>
              <a:rPr lang="en-US" sz="2800" smtClean="0">
                <a:solidFill>
                  <a:srgbClr val="FF0000"/>
                </a:solidFill>
              </a:rPr>
              <a:t>Every 5 hours a child dies from abuse or neglect </a:t>
            </a:r>
          </a:p>
        </p:txBody>
      </p:sp>
      <p:sp>
        <p:nvSpPr>
          <p:cNvPr id="5" name="Slide Number Placeholder 5"/>
          <p:cNvSpPr>
            <a:spLocks noGrp="1"/>
          </p:cNvSpPr>
          <p:nvPr>
            <p:ph type="sldNum" sz="quarter" idx="12"/>
          </p:nvPr>
        </p:nvSpPr>
        <p:spPr/>
        <p:txBody>
          <a:bodyPr/>
          <a:lstStyle/>
          <a:p>
            <a:pPr>
              <a:defRPr/>
            </a:pPr>
            <a:fld id="{17D6B1B5-EA25-49F5-8C65-6346AEC37752}" type="slidenum">
              <a:rPr lang="en-US"/>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solidFill>
                  <a:srgbClr val="7B9899"/>
                </a:solidFill>
              </a:rPr>
              <a:t>4 primary categories</a:t>
            </a:r>
          </a:p>
        </p:txBody>
      </p:sp>
      <p:sp>
        <p:nvSpPr>
          <p:cNvPr id="41988" name="Rectangle 3"/>
          <p:cNvSpPr>
            <a:spLocks noGrp="1" noChangeArrowheads="1"/>
          </p:cNvSpPr>
          <p:nvPr>
            <p:ph idx="1"/>
          </p:nvPr>
        </p:nvSpPr>
        <p:spPr>
          <a:xfrm>
            <a:off x="301625" y="1527175"/>
            <a:ext cx="8504238" cy="4572000"/>
          </a:xfrm>
        </p:spPr>
        <p:txBody>
          <a:bodyPr/>
          <a:lstStyle/>
          <a:p>
            <a:pPr marL="609600" indent="-609600" eaLnBrk="1" hangingPunct="1">
              <a:buFontTx/>
              <a:buAutoNum type="arabicPeriod"/>
            </a:pPr>
            <a:r>
              <a:rPr lang="en-US" smtClean="0"/>
              <a:t>Neglect</a:t>
            </a:r>
          </a:p>
          <a:p>
            <a:pPr marL="609600" indent="-609600" eaLnBrk="1" hangingPunct="1">
              <a:buFontTx/>
              <a:buAutoNum type="arabicPeriod"/>
            </a:pPr>
            <a:r>
              <a:rPr lang="en-US" smtClean="0"/>
              <a:t> Physical </a:t>
            </a:r>
          </a:p>
          <a:p>
            <a:pPr marL="609600" indent="-609600" eaLnBrk="1" hangingPunct="1">
              <a:buFontTx/>
              <a:buAutoNum type="arabicPeriod"/>
            </a:pPr>
            <a:r>
              <a:rPr lang="en-US" smtClean="0"/>
              <a:t>Psychological/emotional</a:t>
            </a:r>
          </a:p>
          <a:p>
            <a:pPr marL="609600" indent="-609600" eaLnBrk="1" hangingPunct="1">
              <a:buFontTx/>
              <a:buAutoNum type="arabicPeriod"/>
            </a:pPr>
            <a:r>
              <a:rPr lang="en-US" smtClean="0"/>
              <a:t>Sexual</a:t>
            </a:r>
          </a:p>
          <a:p>
            <a:pPr marL="609600" indent="-609600" eaLnBrk="1" hangingPunct="1">
              <a:buFontTx/>
              <a:buAutoNum type="arabicPeriod"/>
            </a:pPr>
            <a:endParaRPr lang="en-US" smtClean="0"/>
          </a:p>
        </p:txBody>
      </p:sp>
      <p:sp>
        <p:nvSpPr>
          <p:cNvPr id="5" name="Slide Number Placeholder 5"/>
          <p:cNvSpPr>
            <a:spLocks noGrp="1"/>
          </p:cNvSpPr>
          <p:nvPr>
            <p:ph type="sldNum" sz="quarter" idx="12"/>
          </p:nvPr>
        </p:nvSpPr>
        <p:spPr/>
        <p:txBody>
          <a:bodyPr/>
          <a:lstStyle/>
          <a:p>
            <a:pPr>
              <a:defRPr/>
            </a:pPr>
            <a:fld id="{F52D72C8-22EA-44E0-8712-51F8834E6D8E}" type="slidenum">
              <a:rPr lang="en-US"/>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solidFill>
                  <a:srgbClr val="7B9899"/>
                </a:solidFill>
              </a:rPr>
              <a:t>Neglect </a:t>
            </a:r>
          </a:p>
        </p:txBody>
      </p:sp>
      <p:sp>
        <p:nvSpPr>
          <p:cNvPr id="43012" name="Rectangle 3"/>
          <p:cNvSpPr>
            <a:spLocks noGrp="1" noChangeArrowheads="1"/>
          </p:cNvSpPr>
          <p:nvPr>
            <p:ph idx="1"/>
          </p:nvPr>
        </p:nvSpPr>
        <p:spPr>
          <a:xfrm>
            <a:off x="301625" y="1527175"/>
            <a:ext cx="8504238" cy="4572000"/>
          </a:xfrm>
        </p:spPr>
        <p:txBody>
          <a:bodyPr/>
          <a:lstStyle/>
          <a:p>
            <a:pPr marL="609600" indent="-609600" eaLnBrk="1" hangingPunct="1"/>
            <a:r>
              <a:rPr lang="en-US" smtClean="0"/>
              <a:t>3 categories </a:t>
            </a:r>
          </a:p>
          <a:p>
            <a:pPr marL="990600" lvl="1" indent="-533400" eaLnBrk="1" hangingPunct="1">
              <a:buFontTx/>
              <a:buAutoNum type="arabicPeriod"/>
            </a:pPr>
            <a:endParaRPr lang="en-US" smtClean="0"/>
          </a:p>
          <a:p>
            <a:pPr marL="990600" lvl="1" indent="-533400" eaLnBrk="1" hangingPunct="1">
              <a:buFontTx/>
              <a:buAutoNum type="arabicPeriod"/>
            </a:pPr>
            <a:r>
              <a:rPr lang="en-US" smtClean="0"/>
              <a:t>Physical neglect –  food, clothing, hygiene…</a:t>
            </a:r>
          </a:p>
          <a:p>
            <a:pPr marL="990600" lvl="1" indent="-533400" eaLnBrk="1" hangingPunct="1">
              <a:buFontTx/>
              <a:buAutoNum type="arabicPeriod"/>
            </a:pPr>
            <a:r>
              <a:rPr lang="en-US" smtClean="0"/>
              <a:t>Educational – failure to enroll in school</a:t>
            </a:r>
          </a:p>
          <a:p>
            <a:pPr marL="990600" lvl="1" indent="-533400" eaLnBrk="1" hangingPunct="1">
              <a:buFontTx/>
              <a:buAutoNum type="arabicPeriod"/>
            </a:pPr>
            <a:r>
              <a:rPr lang="en-US" smtClean="0"/>
              <a:t>Emotional- inadequate nurturing or affection</a:t>
            </a:r>
          </a:p>
          <a:p>
            <a:pPr marL="990600" lvl="1" indent="-533400" eaLnBrk="1" hangingPunct="1">
              <a:buFontTx/>
              <a:buAutoNum type="arabicPeriod"/>
            </a:pPr>
            <a:endParaRPr lang="en-US" smtClean="0"/>
          </a:p>
        </p:txBody>
      </p:sp>
      <p:sp>
        <p:nvSpPr>
          <p:cNvPr id="5" name="Slide Number Placeholder 5"/>
          <p:cNvSpPr>
            <a:spLocks noGrp="1"/>
          </p:cNvSpPr>
          <p:nvPr>
            <p:ph type="sldNum" sz="quarter" idx="12"/>
          </p:nvPr>
        </p:nvSpPr>
        <p:spPr/>
        <p:txBody>
          <a:bodyPr/>
          <a:lstStyle/>
          <a:p>
            <a:pPr>
              <a:defRPr/>
            </a:pPr>
            <a:fld id="{E680AD01-E7CB-4117-A3FD-C1E7F6C9FA0E}" type="slidenum">
              <a:rPr lang="en-US"/>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7B9899"/>
                </a:solidFill>
              </a:rPr>
              <a:t>Physical abuse</a:t>
            </a:r>
          </a:p>
        </p:txBody>
      </p:sp>
      <p:sp>
        <p:nvSpPr>
          <p:cNvPr id="44036" name="Rectangle 3"/>
          <p:cNvSpPr>
            <a:spLocks noGrp="1" noChangeArrowheads="1"/>
          </p:cNvSpPr>
          <p:nvPr>
            <p:ph idx="1"/>
          </p:nvPr>
        </p:nvSpPr>
        <p:spPr>
          <a:xfrm>
            <a:off x="301625" y="1527175"/>
            <a:ext cx="8504238" cy="4572000"/>
          </a:xfrm>
        </p:spPr>
        <p:txBody>
          <a:bodyPr/>
          <a:lstStyle/>
          <a:p>
            <a:pPr eaLnBrk="1" hangingPunct="1"/>
            <a:r>
              <a:rPr lang="en-US" smtClean="0"/>
              <a:t>Wide range </a:t>
            </a:r>
          </a:p>
          <a:p>
            <a:pPr lvl="1" eaLnBrk="1" hangingPunct="1"/>
            <a:r>
              <a:rPr lang="en-US" smtClean="0"/>
              <a:t>Striking</a:t>
            </a:r>
          </a:p>
          <a:p>
            <a:pPr lvl="1" eaLnBrk="1" hangingPunct="1"/>
            <a:r>
              <a:rPr lang="en-US" smtClean="0"/>
              <a:t>Burning</a:t>
            </a:r>
          </a:p>
          <a:p>
            <a:pPr lvl="1" eaLnBrk="1" hangingPunct="1"/>
            <a:r>
              <a:rPr lang="en-US" smtClean="0"/>
              <a:t>Shaking</a:t>
            </a:r>
          </a:p>
          <a:p>
            <a:pPr lvl="1" eaLnBrk="1" hangingPunct="1"/>
            <a:r>
              <a:rPr lang="en-US" smtClean="0"/>
              <a:t>Pinching</a:t>
            </a:r>
          </a:p>
          <a:p>
            <a:pPr lvl="1" eaLnBrk="1" hangingPunct="1"/>
            <a:r>
              <a:rPr lang="en-US" smtClean="0"/>
              <a:t>Pulling hair or ears</a:t>
            </a:r>
          </a:p>
          <a:p>
            <a:pPr lvl="1" eaLnBrk="1" hangingPunct="1"/>
            <a:r>
              <a:rPr lang="en-US" smtClean="0"/>
              <a:t>Cutting off the child’s air </a:t>
            </a:r>
          </a:p>
        </p:txBody>
      </p:sp>
      <p:sp>
        <p:nvSpPr>
          <p:cNvPr id="5" name="Slide Number Placeholder 5"/>
          <p:cNvSpPr>
            <a:spLocks noGrp="1"/>
          </p:cNvSpPr>
          <p:nvPr>
            <p:ph type="sldNum" sz="quarter" idx="12"/>
          </p:nvPr>
        </p:nvSpPr>
        <p:spPr/>
        <p:txBody>
          <a:bodyPr/>
          <a:lstStyle/>
          <a:p>
            <a:pPr>
              <a:defRPr/>
            </a:pPr>
            <a:fld id="{63A91015-6C46-4B1F-8EFF-270137624240}" type="slidenum">
              <a:rPr lang="en-US"/>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solidFill>
                  <a:srgbClr val="7B9899"/>
                </a:solidFill>
              </a:rPr>
              <a:t>Sexual abuse </a:t>
            </a:r>
          </a:p>
        </p:txBody>
      </p:sp>
      <p:sp>
        <p:nvSpPr>
          <p:cNvPr id="45060" name="Rectangle 3"/>
          <p:cNvSpPr>
            <a:spLocks noGrp="1" noChangeArrowheads="1"/>
          </p:cNvSpPr>
          <p:nvPr>
            <p:ph idx="1"/>
          </p:nvPr>
        </p:nvSpPr>
        <p:spPr>
          <a:xfrm>
            <a:off x="301625" y="1527175"/>
            <a:ext cx="8504238" cy="4572000"/>
          </a:xfrm>
        </p:spPr>
        <p:txBody>
          <a:bodyPr/>
          <a:lstStyle/>
          <a:p>
            <a:pPr eaLnBrk="1" hangingPunct="1"/>
            <a:r>
              <a:rPr lang="en-US" smtClean="0"/>
              <a:t>Any behavior involving penetration</a:t>
            </a:r>
          </a:p>
          <a:p>
            <a:pPr eaLnBrk="1" hangingPunct="1"/>
            <a:r>
              <a:rPr lang="en-US" smtClean="0"/>
              <a:t>Fondling </a:t>
            </a:r>
          </a:p>
          <a:p>
            <a:pPr eaLnBrk="1" hangingPunct="1"/>
            <a:r>
              <a:rPr lang="en-US" smtClean="0"/>
              <a:t>Violations of privacy</a:t>
            </a:r>
          </a:p>
          <a:p>
            <a:pPr eaLnBrk="1" hangingPunct="1"/>
            <a:r>
              <a:rPr lang="en-US" smtClean="0"/>
              <a:t>Exposing children to adult sexuality </a:t>
            </a:r>
          </a:p>
          <a:p>
            <a:pPr eaLnBrk="1" hangingPunct="1"/>
            <a:r>
              <a:rPr lang="en-US" smtClean="0"/>
              <a:t>Expoitation </a:t>
            </a:r>
          </a:p>
        </p:txBody>
      </p:sp>
      <p:sp>
        <p:nvSpPr>
          <p:cNvPr id="5" name="Slide Number Placeholder 5"/>
          <p:cNvSpPr>
            <a:spLocks noGrp="1"/>
          </p:cNvSpPr>
          <p:nvPr>
            <p:ph type="sldNum" sz="quarter" idx="12"/>
          </p:nvPr>
        </p:nvSpPr>
        <p:spPr/>
        <p:txBody>
          <a:bodyPr/>
          <a:lstStyle/>
          <a:p>
            <a:pPr>
              <a:defRPr/>
            </a:pPr>
            <a:fld id="{221E8C61-0123-43BD-AE2E-B183DAEA0DF8}" type="slidenum">
              <a:rPr lang="en-US"/>
              <a:pPr>
                <a:defRPr/>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smtClean="0"/>
              <a:t>Slavery </a:t>
            </a:r>
          </a:p>
        </p:txBody>
      </p:sp>
      <p:sp>
        <p:nvSpPr>
          <p:cNvPr id="73732" name="Rectangle 3"/>
          <p:cNvSpPr>
            <a:spLocks noGrp="1" noChangeArrowheads="1"/>
          </p:cNvSpPr>
          <p:nvPr>
            <p:ph idx="1"/>
          </p:nvPr>
        </p:nvSpPr>
        <p:spPr/>
        <p:txBody>
          <a:bodyPr/>
          <a:lstStyle/>
          <a:p>
            <a:pPr eaLnBrk="1" hangingPunct="1"/>
            <a:r>
              <a:rPr lang="en-US" smtClean="0"/>
              <a:t>Shortage of indentured servants </a:t>
            </a:r>
          </a:p>
          <a:p>
            <a:pPr lvl="1" eaLnBrk="1" hangingPunct="1"/>
            <a:r>
              <a:rPr lang="en-US" smtClean="0"/>
              <a:t>Enslavement, first the Indians then turned to the Africans who were being brought over by the British, Dutch, English, Portuguese and Spanish </a:t>
            </a:r>
          </a:p>
          <a:p>
            <a:pPr lvl="1" eaLnBrk="1" hangingPunct="1"/>
            <a:endParaRPr lang="en-US" smtClean="0"/>
          </a:p>
          <a:p>
            <a:pPr lvl="1" eaLnBrk="1" hangingPunct="1"/>
            <a:r>
              <a:rPr lang="en-US" smtClean="0"/>
              <a:t>American’s wrote slavery into law so that you were now able to have a  slave for life, since it was so profitable for us to own slaves.</a:t>
            </a:r>
          </a:p>
          <a:p>
            <a:pPr lvl="1" eaLnBrk="1" hangingPunct="1"/>
            <a:endParaRPr lang="en-US" smtClean="0"/>
          </a:p>
          <a:p>
            <a:pPr lvl="1" eaLnBrk="1" hangingPunct="1"/>
            <a:endParaRPr lang="en-US" smtClean="0"/>
          </a:p>
        </p:txBody>
      </p:sp>
      <p:sp>
        <p:nvSpPr>
          <p:cNvPr id="5" name="Slide Number Placeholder 5"/>
          <p:cNvSpPr>
            <a:spLocks noGrp="1"/>
          </p:cNvSpPr>
          <p:nvPr>
            <p:ph type="sldNum" sz="quarter" idx="12"/>
          </p:nvPr>
        </p:nvSpPr>
        <p:spPr/>
        <p:txBody>
          <a:bodyPr/>
          <a:lstStyle/>
          <a:p>
            <a:pPr>
              <a:defRPr/>
            </a:pPr>
            <a:fld id="{BABD0E59-2EE5-4D56-B350-61FAA2991440}" type="slidenum">
              <a:rPr/>
              <a:pPr>
                <a:defRPr/>
              </a:pPr>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rgbClr val="7B9899"/>
                </a:solidFill>
              </a:rPr>
              <a:t>Psychological or Emotional </a:t>
            </a:r>
          </a:p>
        </p:txBody>
      </p:sp>
      <p:sp>
        <p:nvSpPr>
          <p:cNvPr id="46084" name="Rectangle 3"/>
          <p:cNvSpPr>
            <a:spLocks noGrp="1" noChangeArrowheads="1"/>
          </p:cNvSpPr>
          <p:nvPr>
            <p:ph idx="1"/>
          </p:nvPr>
        </p:nvSpPr>
        <p:spPr>
          <a:xfrm>
            <a:off x="301625" y="1527175"/>
            <a:ext cx="8504238" cy="4572000"/>
          </a:xfrm>
        </p:spPr>
        <p:txBody>
          <a:bodyPr/>
          <a:lstStyle/>
          <a:p>
            <a:pPr eaLnBrk="1" hangingPunct="1"/>
            <a:r>
              <a:rPr lang="en-US" sz="2800" smtClean="0"/>
              <a:t>Least understood of all child abuse</a:t>
            </a:r>
          </a:p>
          <a:p>
            <a:pPr lvl="1" eaLnBrk="1" hangingPunct="1"/>
            <a:r>
              <a:rPr lang="en-US" sz="2400" smtClean="0"/>
              <a:t>Doesn’t leave any marks</a:t>
            </a:r>
          </a:p>
          <a:p>
            <a:pPr lvl="1" eaLnBrk="1" hangingPunct="1"/>
            <a:r>
              <a:rPr lang="en-US" sz="2400" smtClean="0"/>
              <a:t>Cruelest and most destructive type of abuse</a:t>
            </a:r>
          </a:p>
          <a:p>
            <a:pPr eaLnBrk="1" hangingPunct="1"/>
            <a:r>
              <a:rPr lang="en-US" sz="2800" smtClean="0"/>
              <a:t>Verbal abuse</a:t>
            </a:r>
          </a:p>
          <a:p>
            <a:pPr eaLnBrk="1" hangingPunct="1"/>
            <a:r>
              <a:rPr lang="en-US" sz="2800" smtClean="0"/>
              <a:t>Withholding of affection </a:t>
            </a:r>
          </a:p>
          <a:p>
            <a:pPr eaLnBrk="1" hangingPunct="1"/>
            <a:r>
              <a:rPr lang="en-US" sz="2800" smtClean="0"/>
              <a:t>Extreme punishment</a:t>
            </a:r>
          </a:p>
          <a:p>
            <a:pPr eaLnBrk="1" hangingPunct="1"/>
            <a:r>
              <a:rPr lang="en-US" sz="2800" smtClean="0"/>
              <a:t>Rejecting </a:t>
            </a:r>
          </a:p>
          <a:p>
            <a:pPr eaLnBrk="1" hangingPunct="1"/>
            <a:r>
              <a:rPr lang="en-US" sz="2800" smtClean="0"/>
              <a:t>Terrorizing</a:t>
            </a:r>
          </a:p>
          <a:p>
            <a:pPr eaLnBrk="1" hangingPunct="1"/>
            <a:r>
              <a:rPr lang="en-US" sz="2800" smtClean="0"/>
              <a:t>Isolating </a:t>
            </a:r>
          </a:p>
        </p:txBody>
      </p:sp>
      <p:sp>
        <p:nvSpPr>
          <p:cNvPr id="5" name="Slide Number Placeholder 5"/>
          <p:cNvSpPr>
            <a:spLocks noGrp="1"/>
          </p:cNvSpPr>
          <p:nvPr>
            <p:ph type="sldNum" sz="quarter" idx="12"/>
          </p:nvPr>
        </p:nvSpPr>
        <p:spPr/>
        <p:txBody>
          <a:bodyPr/>
          <a:lstStyle/>
          <a:p>
            <a:pPr>
              <a:defRPr/>
            </a:pPr>
            <a:fld id="{766737DA-EBE0-424F-92B0-E2788EC21F0D}" type="slidenum">
              <a:rPr lang="en-US"/>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rgbClr val="7B9899"/>
                </a:solidFill>
              </a:rPr>
              <a:t>Parental characteristics </a:t>
            </a:r>
          </a:p>
        </p:txBody>
      </p:sp>
      <p:sp>
        <p:nvSpPr>
          <p:cNvPr id="47108" name="Rectangle 3"/>
          <p:cNvSpPr>
            <a:spLocks noGrp="1" noChangeArrowheads="1"/>
          </p:cNvSpPr>
          <p:nvPr>
            <p:ph idx="1"/>
          </p:nvPr>
        </p:nvSpPr>
        <p:spPr>
          <a:xfrm>
            <a:off x="301625" y="1527175"/>
            <a:ext cx="8504238" cy="4572000"/>
          </a:xfrm>
        </p:spPr>
        <p:txBody>
          <a:bodyPr/>
          <a:lstStyle/>
          <a:p>
            <a:pPr eaLnBrk="1" hangingPunct="1"/>
            <a:r>
              <a:rPr lang="en-US" smtClean="0"/>
              <a:t>The abusing father was physically punished by his parents and his father physically abused his mother</a:t>
            </a:r>
          </a:p>
          <a:p>
            <a:pPr eaLnBrk="1" hangingPunct="1"/>
            <a:endParaRPr lang="en-US" smtClean="0"/>
          </a:p>
          <a:p>
            <a:pPr eaLnBrk="1" hangingPunct="1"/>
            <a:r>
              <a:rPr lang="en-US" smtClean="0"/>
              <a:t>The parents believe in corporal punishment for children and wives</a:t>
            </a:r>
          </a:p>
        </p:txBody>
      </p:sp>
      <p:sp>
        <p:nvSpPr>
          <p:cNvPr id="138242" name="Slide Number Placeholder 5"/>
          <p:cNvSpPr>
            <a:spLocks noGrp="1"/>
          </p:cNvSpPr>
          <p:nvPr>
            <p:ph type="sldNum" sz="quarter" idx="12"/>
          </p:nvPr>
        </p:nvSpPr>
        <p:spPr/>
        <p:txBody>
          <a:bodyPr/>
          <a:lstStyle/>
          <a:p>
            <a:pPr>
              <a:defRPr/>
            </a:pPr>
            <a:fld id="{AEAF5D46-C9B4-4E9C-B223-54EDB9AA63FB}" type="slidenum">
              <a:rPr lang="en-US"/>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rgbClr val="7B9899"/>
                </a:solidFill>
              </a:rPr>
              <a:t>Parental characteristics</a:t>
            </a:r>
          </a:p>
        </p:txBody>
      </p:sp>
      <p:sp>
        <p:nvSpPr>
          <p:cNvPr id="48132" name="Rectangle 3"/>
          <p:cNvSpPr>
            <a:spLocks noGrp="1" noChangeArrowheads="1"/>
          </p:cNvSpPr>
          <p:nvPr>
            <p:ph idx="1"/>
          </p:nvPr>
        </p:nvSpPr>
        <p:spPr>
          <a:xfrm>
            <a:off x="301625" y="1527175"/>
            <a:ext cx="8504238" cy="4572000"/>
          </a:xfrm>
        </p:spPr>
        <p:txBody>
          <a:bodyPr/>
          <a:lstStyle/>
          <a:p>
            <a:pPr eaLnBrk="1" hangingPunct="1"/>
            <a:r>
              <a:rPr lang="en-US" smtClean="0"/>
              <a:t>Interspousal violence </a:t>
            </a:r>
          </a:p>
          <a:p>
            <a:pPr eaLnBrk="1" hangingPunct="1"/>
            <a:r>
              <a:rPr lang="en-US" smtClean="0"/>
              <a:t>The parents have low self esteem</a:t>
            </a:r>
          </a:p>
          <a:p>
            <a:pPr eaLnBrk="1" hangingPunct="1"/>
            <a:r>
              <a:rPr lang="en-US" smtClean="0"/>
              <a:t>The parents have unrealistic expectations of the children </a:t>
            </a:r>
          </a:p>
          <a:p>
            <a:pPr eaLnBrk="1" hangingPunct="1"/>
            <a:endParaRPr lang="en-US" smtClean="0"/>
          </a:p>
        </p:txBody>
      </p:sp>
      <p:sp>
        <p:nvSpPr>
          <p:cNvPr id="5" name="Slide Number Placeholder 5"/>
          <p:cNvSpPr>
            <a:spLocks noGrp="1"/>
          </p:cNvSpPr>
          <p:nvPr>
            <p:ph type="sldNum" sz="quarter" idx="12"/>
          </p:nvPr>
        </p:nvSpPr>
        <p:spPr/>
        <p:txBody>
          <a:bodyPr/>
          <a:lstStyle/>
          <a:p>
            <a:pPr>
              <a:defRPr/>
            </a:pPr>
            <a:fld id="{0160E035-4E4A-48EE-96A0-2028185BD6A5}" type="slidenum">
              <a:rPr lang="en-US" altLang="en-US"/>
              <a:pPr>
                <a:defRPr/>
              </a:pPr>
              <a:t>82</a:t>
            </a:fld>
            <a:endParaRPr lang="en-US"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solidFill>
                  <a:srgbClr val="7B9899"/>
                </a:solidFill>
              </a:rPr>
              <a:t>Incest </a:t>
            </a:r>
          </a:p>
        </p:txBody>
      </p:sp>
      <p:sp>
        <p:nvSpPr>
          <p:cNvPr id="49156" name="Rectangle 3"/>
          <p:cNvSpPr>
            <a:spLocks noGrp="1" noChangeArrowheads="1"/>
          </p:cNvSpPr>
          <p:nvPr>
            <p:ph idx="1"/>
          </p:nvPr>
        </p:nvSpPr>
        <p:spPr>
          <a:xfrm>
            <a:off x="301625" y="1527175"/>
            <a:ext cx="8504238" cy="4572000"/>
          </a:xfrm>
        </p:spPr>
        <p:txBody>
          <a:bodyPr/>
          <a:lstStyle/>
          <a:p>
            <a:pPr eaLnBrk="1" hangingPunct="1"/>
            <a:r>
              <a:rPr lang="en-US" smtClean="0"/>
              <a:t>Defined as sexual relations between persons) often within the immediate family such that it is either illegal or socially taboo</a:t>
            </a:r>
          </a:p>
          <a:p>
            <a:pPr lvl="1" eaLnBrk="1" hangingPunct="1"/>
            <a:r>
              <a:rPr lang="en-US" smtClean="0"/>
              <a:t>Father-Daughter; Stepfather-Daughter is most commonly reported </a:t>
            </a:r>
          </a:p>
          <a:p>
            <a:pPr lvl="1" eaLnBrk="1" hangingPunct="1">
              <a:buFont typeface="Wingdings" pitchFamily="2" charset="2"/>
              <a:buNone/>
            </a:pPr>
            <a:endParaRPr lang="en-US" smtClean="0"/>
          </a:p>
        </p:txBody>
      </p:sp>
      <p:sp>
        <p:nvSpPr>
          <p:cNvPr id="141314" name="Slide Number Placeholder 5"/>
          <p:cNvSpPr>
            <a:spLocks noGrp="1"/>
          </p:cNvSpPr>
          <p:nvPr>
            <p:ph type="sldNum" sz="quarter" idx="12"/>
          </p:nvPr>
        </p:nvSpPr>
        <p:spPr/>
        <p:txBody>
          <a:bodyPr/>
          <a:lstStyle/>
          <a:p>
            <a:pPr>
              <a:defRPr/>
            </a:pPr>
            <a:fld id="{6749F769-339B-4A07-92A5-E78FC486FE05}" type="slidenum">
              <a:rPr lang="en-US"/>
              <a:pPr>
                <a:defRPr/>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body" sz="half" idx="1"/>
          </p:nvPr>
        </p:nvSpPr>
        <p:spPr>
          <a:xfrm>
            <a:off x="762000" y="2057400"/>
            <a:ext cx="7848600" cy="4572000"/>
          </a:xfrm>
          <a:noFill/>
          <a:ln/>
        </p:spPr>
        <p:txBody>
          <a:bodyPr/>
          <a:lstStyle/>
          <a:p>
            <a:pPr>
              <a:lnSpc>
                <a:spcPct val="100000"/>
              </a:lnSpc>
              <a:buFont typeface="Wingdings" pitchFamily="2" charset="2"/>
              <a:buNone/>
            </a:pPr>
            <a:r>
              <a:rPr lang="en-US">
                <a:cs typeface="Times New Roman" pitchFamily="18" charset="0"/>
              </a:rPr>
              <a:t>Education in Earlier Societies</a:t>
            </a:r>
          </a:p>
          <a:p>
            <a:pPr>
              <a:lnSpc>
                <a:spcPct val="100000"/>
              </a:lnSpc>
            </a:pPr>
            <a:r>
              <a:rPr lang="en-US">
                <a:cs typeface="Times New Roman" pitchFamily="18" charset="0"/>
              </a:rPr>
              <a:t>Education Consisted of Informal Learning</a:t>
            </a:r>
          </a:p>
          <a:p>
            <a:pPr>
              <a:lnSpc>
                <a:spcPct val="100000"/>
              </a:lnSpc>
            </a:pPr>
            <a:r>
              <a:rPr lang="en-US">
                <a:cs typeface="Times New Roman" pitchFamily="18" charset="0"/>
              </a:rPr>
              <a:t>Education was Equivalent to Acculturation</a:t>
            </a:r>
          </a:p>
          <a:p>
            <a:pPr>
              <a:lnSpc>
                <a:spcPct val="100000"/>
              </a:lnSpc>
            </a:pPr>
            <a:r>
              <a:rPr lang="en-US">
                <a:cs typeface="Times New Roman" pitchFamily="18" charset="0"/>
              </a:rPr>
              <a:t>Education </a:t>
            </a:r>
            <a:r>
              <a:rPr lang="en-US" b="0" u="sng">
                <a:cs typeface="Times New Roman" pitchFamily="18" charset="0"/>
              </a:rPr>
              <a:t>is</a:t>
            </a:r>
            <a:r>
              <a:rPr lang="en-US">
                <a:cs typeface="Times New Roman" pitchFamily="18" charset="0"/>
              </a:rPr>
              <a:t> a Group’s Formal System of Teaching</a:t>
            </a:r>
          </a:p>
        </p:txBody>
      </p:sp>
      <p:sp>
        <p:nvSpPr>
          <p:cNvPr id="363523"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Development of Modern Education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63522">
                                            <p:txEl>
                                              <p:pRg st="0" end="0"/>
                                            </p:txEl>
                                          </p:spTgt>
                                        </p:tgtEl>
                                        <p:attrNameLst>
                                          <p:attrName>style.visibility</p:attrName>
                                        </p:attrNameLst>
                                      </p:cBhvr>
                                      <p:to>
                                        <p:strVal val="visible"/>
                                      </p:to>
                                    </p:set>
                                    <p:anim calcmode="lin" valueType="num">
                                      <p:cBhvr>
                                        <p:cTn id="7" dur="500" fill="hold"/>
                                        <p:tgtEl>
                                          <p:spTgt spid="36352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63522">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63522">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63522">
                                            <p:txEl>
                                              <p:pRg st="0" end="0"/>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3522">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63522">
                                            <p:txEl>
                                              <p:pRg st="1" end="1"/>
                                            </p:txEl>
                                          </p:spTgt>
                                        </p:tgtEl>
                                        <p:attrNameLst>
                                          <p:attrName>style.visibility</p:attrName>
                                        </p:attrNameLst>
                                      </p:cBhvr>
                                      <p:to>
                                        <p:strVal val="visible"/>
                                      </p:to>
                                    </p:set>
                                    <p:anim calcmode="lin" valueType="num">
                                      <p:cBhvr>
                                        <p:cTn id="15" dur="500" fill="hold"/>
                                        <p:tgtEl>
                                          <p:spTgt spid="36352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63522">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363522">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363522">
                                            <p:txEl>
                                              <p:pRg st="1" end="1"/>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3522">
                                            <p:txEl>
                                              <p:pRg st="1" end="1"/>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63522">
                                            <p:txEl>
                                              <p:pRg st="2" end="2"/>
                                            </p:txEl>
                                          </p:spTgt>
                                        </p:tgtEl>
                                        <p:attrNameLst>
                                          <p:attrName>style.visibility</p:attrName>
                                        </p:attrNameLst>
                                      </p:cBhvr>
                                      <p:to>
                                        <p:strVal val="visible"/>
                                      </p:to>
                                    </p:set>
                                    <p:anim calcmode="lin" valueType="num">
                                      <p:cBhvr>
                                        <p:cTn id="23" dur="500" fill="hold"/>
                                        <p:tgtEl>
                                          <p:spTgt spid="36352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63522">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363522">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363522">
                                            <p:txEl>
                                              <p:pRg st="2" end="2"/>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3522">
                                            <p:txEl>
                                              <p:pRg st="2" end="2"/>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363522">
                                            <p:txEl>
                                              <p:pRg st="3" end="3"/>
                                            </p:txEl>
                                          </p:spTgt>
                                        </p:tgtEl>
                                        <p:attrNameLst>
                                          <p:attrName>style.visibility</p:attrName>
                                        </p:attrNameLst>
                                      </p:cBhvr>
                                      <p:to>
                                        <p:strVal val="visible"/>
                                      </p:to>
                                    </p:set>
                                    <p:anim calcmode="lin" valueType="num">
                                      <p:cBhvr>
                                        <p:cTn id="31" dur="500" fill="hold"/>
                                        <p:tgtEl>
                                          <p:spTgt spid="36352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363522">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363522">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363522">
                                            <p:txEl>
                                              <p:pRg st="3" end="3"/>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352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build="p" bldLvl="2"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503238" y="4983163"/>
            <a:ext cx="8183562" cy="1052512"/>
          </a:xfrm>
        </p:spPr>
        <p:txBody>
          <a:bodyPr/>
          <a:lstStyle/>
          <a:p>
            <a:pPr>
              <a:defRPr/>
            </a:pPr>
            <a:r>
              <a:rPr lang="en-US" dirty="0" smtClean="0"/>
              <a:t>Sociology of Education</a:t>
            </a:r>
            <a:endParaRPr lang="en-US" dirty="0"/>
          </a:p>
        </p:txBody>
      </p:sp>
      <p:sp>
        <p:nvSpPr>
          <p:cNvPr id="30723" name="Rectangle 3"/>
          <p:cNvSpPr>
            <a:spLocks noGrp="1" noChangeArrowheads="1"/>
          </p:cNvSpPr>
          <p:nvPr>
            <p:ph idx="1"/>
          </p:nvPr>
        </p:nvSpPr>
        <p:spPr>
          <a:xfrm>
            <a:off x="503238" y="530225"/>
            <a:ext cx="8183562" cy="4187825"/>
          </a:xfrm>
        </p:spPr>
        <p:txBody>
          <a:bodyPr/>
          <a:lstStyle/>
          <a:p>
            <a:pPr eaLnBrk="1" hangingPunct="1"/>
            <a:endParaRPr lang="en-US" dirty="0" smtClean="0"/>
          </a:p>
          <a:p>
            <a:pPr eaLnBrk="1" hangingPunct="1"/>
            <a:endParaRPr lang="en-US" dirty="0" smtClean="0"/>
          </a:p>
          <a:p>
            <a:r>
              <a:rPr lang="en-US" dirty="0" smtClean="0"/>
              <a:t>A central sociological principal of education is that a nation’s education reflects its culture </a:t>
            </a:r>
          </a:p>
          <a:p>
            <a:endParaRPr lang="en-US" dirty="0" smtClean="0"/>
          </a:p>
          <a:p>
            <a:pPr eaLnBrk="1" hangingPunct="1"/>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body" sz="half" idx="1"/>
          </p:nvPr>
        </p:nvSpPr>
        <p:spPr>
          <a:xfrm>
            <a:off x="762000" y="2057400"/>
            <a:ext cx="8382000" cy="4495800"/>
          </a:xfrm>
          <a:noFill/>
          <a:ln/>
        </p:spPr>
        <p:txBody>
          <a:bodyPr/>
          <a:lstStyle/>
          <a:p>
            <a:pPr>
              <a:lnSpc>
                <a:spcPct val="100000"/>
              </a:lnSpc>
              <a:buFont typeface="Wingdings" pitchFamily="2" charset="2"/>
              <a:buNone/>
            </a:pPr>
            <a:endParaRPr lang="en-US" dirty="0">
              <a:cs typeface="Times New Roman" pitchFamily="18" charset="0"/>
            </a:endParaRPr>
          </a:p>
          <a:p>
            <a:pPr>
              <a:lnSpc>
                <a:spcPct val="100000"/>
              </a:lnSpc>
              <a:buFont typeface="Wingdings" pitchFamily="2" charset="2"/>
              <a:buNone/>
            </a:pPr>
            <a:endParaRPr lang="en-US" dirty="0">
              <a:cs typeface="Times New Roman" pitchFamily="18" charset="0"/>
            </a:endParaRPr>
          </a:p>
          <a:p>
            <a:pPr>
              <a:lnSpc>
                <a:spcPct val="100000"/>
              </a:lnSpc>
            </a:pPr>
            <a:endParaRPr lang="en-US" dirty="0" smtClean="0">
              <a:cs typeface="Times New Roman" pitchFamily="18" charset="0"/>
            </a:endParaRPr>
          </a:p>
          <a:p>
            <a:pPr>
              <a:lnSpc>
                <a:spcPct val="100000"/>
              </a:lnSpc>
            </a:pPr>
            <a:r>
              <a:rPr lang="en-US" dirty="0" smtClean="0">
                <a:cs typeface="Times New Roman" pitchFamily="18" charset="0"/>
              </a:rPr>
              <a:t>In </a:t>
            </a:r>
            <a:r>
              <a:rPr lang="en-US" dirty="0">
                <a:cs typeface="Times New Roman" pitchFamily="18" charset="0"/>
              </a:rPr>
              <a:t>U.S. Jefferson and Webster Proposed Universal Schooling</a:t>
            </a:r>
          </a:p>
          <a:p>
            <a:pPr>
              <a:lnSpc>
                <a:spcPct val="100000"/>
              </a:lnSpc>
            </a:pPr>
            <a:r>
              <a:rPr lang="en-US" dirty="0">
                <a:cs typeface="Times New Roman" pitchFamily="18" charset="0"/>
              </a:rPr>
              <a:t>Uniform National Culture Through Education</a:t>
            </a:r>
          </a:p>
          <a:p>
            <a:pPr>
              <a:lnSpc>
                <a:spcPct val="100000"/>
              </a:lnSpc>
            </a:pPr>
            <a:r>
              <a:rPr lang="en-US" dirty="0">
                <a:cs typeface="Times New Roman" pitchFamily="18" charset="0"/>
              </a:rPr>
              <a:t>Rich Educated, Poor Not</a:t>
            </a:r>
          </a:p>
        </p:txBody>
      </p:sp>
      <p:sp>
        <p:nvSpPr>
          <p:cNvPr id="365571"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dirty="0">
                <a:solidFill>
                  <a:srgbClr val="035532"/>
                </a:solidFill>
                <a:effectLst>
                  <a:outerShdw blurRad="38100" dist="38100" dir="2700000" algn="tl">
                    <a:srgbClr val="C0C0C0"/>
                  </a:outerShdw>
                </a:effectLst>
                <a:cs typeface="Times New Roman" pitchFamily="18" charset="0"/>
              </a:rPr>
              <a:t>The Development of Modern Education </a:t>
            </a:r>
          </a:p>
        </p:txBody>
      </p:sp>
      <p:sp>
        <p:nvSpPr>
          <p:cNvPr id="365572" name="Rectangle 4"/>
          <p:cNvSpPr>
            <a:spLocks noChangeArrowheads="1"/>
          </p:cNvSpPr>
          <p:nvPr/>
        </p:nvSpPr>
        <p:spPr bwMode="auto">
          <a:xfrm>
            <a:off x="762000" y="2057400"/>
            <a:ext cx="7772400" cy="1295400"/>
          </a:xfrm>
          <a:prstGeom prst="rect">
            <a:avLst/>
          </a:prstGeom>
          <a:noFill/>
          <a:ln w="9525" algn="ctr">
            <a:noFill/>
            <a:miter lim="800000"/>
            <a:headEnd/>
            <a:tailEnd/>
          </a:ln>
          <a:effectLst>
            <a:outerShdw dist="35921" dir="2700000" algn="ctr" rotWithShape="0">
              <a:srgbClr val="111111"/>
            </a:outerShdw>
          </a:effectLst>
        </p:spPr>
        <p:txBody>
          <a:bodyPr/>
          <a:lstStyle/>
          <a:p>
            <a:pPr>
              <a:lnSpc>
                <a:spcPct val="110000"/>
              </a:lnSpc>
              <a:buClr>
                <a:srgbClr val="FF3300"/>
              </a:buClr>
              <a:buSzTx/>
              <a:buFont typeface="Wingdings" pitchFamily="2" charset="2"/>
              <a:buNone/>
            </a:pPr>
            <a:r>
              <a:rPr lang="en-US" sz="3600" dirty="0">
                <a:solidFill>
                  <a:srgbClr val="FF0000"/>
                </a:solidFill>
                <a:latin typeface="Arial Black" pitchFamily="34" charset="0"/>
                <a:cs typeface="Times New Roman" pitchFamily="18" charset="0"/>
              </a:rPr>
              <a:t>Industrialization and Universal Education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65572"/>
                                        </p:tgtEl>
                                        <p:attrNameLst>
                                          <p:attrName>style.visibility</p:attrName>
                                        </p:attrNameLst>
                                      </p:cBhvr>
                                      <p:to>
                                        <p:strVal val="visible"/>
                                      </p:to>
                                    </p:set>
                                    <p:anim calcmode="lin" valueType="num">
                                      <p:cBhvr>
                                        <p:cTn id="7" dur="500" fill="hold"/>
                                        <p:tgtEl>
                                          <p:spTgt spid="365572"/>
                                        </p:tgtEl>
                                        <p:attrNameLst>
                                          <p:attrName>ppt_x</p:attrName>
                                        </p:attrNameLst>
                                      </p:cBhvr>
                                      <p:tavLst>
                                        <p:tav tm="0">
                                          <p:val>
                                            <p:strVal val="#ppt_x"/>
                                          </p:val>
                                        </p:tav>
                                        <p:tav tm="100000">
                                          <p:val>
                                            <p:strVal val="#ppt_x"/>
                                          </p:val>
                                        </p:tav>
                                      </p:tavLst>
                                    </p:anim>
                                    <p:anim calcmode="lin" valueType="num">
                                      <p:cBhvr>
                                        <p:cTn id="8" dur="500" fill="hold"/>
                                        <p:tgtEl>
                                          <p:spTgt spid="365572"/>
                                        </p:tgtEl>
                                        <p:attrNameLst>
                                          <p:attrName>ppt_y</p:attrName>
                                        </p:attrNameLst>
                                      </p:cBhvr>
                                      <p:tavLst>
                                        <p:tav tm="0">
                                          <p:val>
                                            <p:strVal val="#ppt_y-#ppt_h/2"/>
                                          </p:val>
                                        </p:tav>
                                        <p:tav tm="100000">
                                          <p:val>
                                            <p:strVal val="#ppt_y"/>
                                          </p:val>
                                        </p:tav>
                                      </p:tavLst>
                                    </p:anim>
                                    <p:anim calcmode="lin" valueType="num">
                                      <p:cBhvr>
                                        <p:cTn id="9" dur="500" fill="hold"/>
                                        <p:tgtEl>
                                          <p:spTgt spid="365572"/>
                                        </p:tgtEl>
                                        <p:attrNameLst>
                                          <p:attrName>ppt_w</p:attrName>
                                        </p:attrNameLst>
                                      </p:cBhvr>
                                      <p:tavLst>
                                        <p:tav tm="0">
                                          <p:val>
                                            <p:strVal val="#ppt_w"/>
                                          </p:val>
                                        </p:tav>
                                        <p:tav tm="100000">
                                          <p:val>
                                            <p:strVal val="#ppt_w"/>
                                          </p:val>
                                        </p:tav>
                                      </p:tavLst>
                                    </p:anim>
                                    <p:anim calcmode="lin" valueType="num">
                                      <p:cBhvr>
                                        <p:cTn id="10" dur="500" fill="hold"/>
                                        <p:tgtEl>
                                          <p:spTgt spid="365572"/>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5572"/>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65570">
                                            <p:txEl>
                                              <p:pRg st="3" end="3"/>
                                            </p:txEl>
                                          </p:spTgt>
                                        </p:tgtEl>
                                        <p:attrNameLst>
                                          <p:attrName>style.visibility</p:attrName>
                                        </p:attrNameLst>
                                      </p:cBhvr>
                                      <p:to>
                                        <p:strVal val="visible"/>
                                      </p:to>
                                    </p:set>
                                    <p:anim calcmode="lin" valueType="num">
                                      <p:cBhvr>
                                        <p:cTn id="15" dur="500" fill="hold"/>
                                        <p:tgtEl>
                                          <p:spTgt spid="365570">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365570">
                                            <p:txEl>
                                              <p:pRg st="3" end="3"/>
                                            </p:txEl>
                                          </p:spTgt>
                                        </p:tgtEl>
                                        <p:attrNameLst>
                                          <p:attrName>ppt_y</p:attrName>
                                        </p:attrNameLst>
                                      </p:cBhvr>
                                      <p:tavLst>
                                        <p:tav tm="0">
                                          <p:val>
                                            <p:strVal val="#ppt_y-#ppt_h/2"/>
                                          </p:val>
                                        </p:tav>
                                        <p:tav tm="100000">
                                          <p:val>
                                            <p:strVal val="#ppt_y"/>
                                          </p:val>
                                        </p:tav>
                                      </p:tavLst>
                                    </p:anim>
                                    <p:anim calcmode="lin" valueType="num">
                                      <p:cBhvr>
                                        <p:cTn id="17" dur="500" fill="hold"/>
                                        <p:tgtEl>
                                          <p:spTgt spid="365570">
                                            <p:txEl>
                                              <p:pRg st="3" end="3"/>
                                            </p:txEl>
                                          </p:spTgt>
                                        </p:tgtEl>
                                        <p:attrNameLst>
                                          <p:attrName>ppt_w</p:attrName>
                                        </p:attrNameLst>
                                      </p:cBhvr>
                                      <p:tavLst>
                                        <p:tav tm="0">
                                          <p:val>
                                            <p:strVal val="#ppt_w"/>
                                          </p:val>
                                        </p:tav>
                                        <p:tav tm="100000">
                                          <p:val>
                                            <p:strVal val="#ppt_w"/>
                                          </p:val>
                                        </p:tav>
                                      </p:tavLst>
                                    </p:anim>
                                    <p:anim calcmode="lin" valueType="num">
                                      <p:cBhvr>
                                        <p:cTn id="18" dur="500" fill="hold"/>
                                        <p:tgtEl>
                                          <p:spTgt spid="365570">
                                            <p:txEl>
                                              <p:pRg st="3" end="3"/>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5570">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65570">
                                            <p:txEl>
                                              <p:pRg st="4" end="4"/>
                                            </p:txEl>
                                          </p:spTgt>
                                        </p:tgtEl>
                                        <p:attrNameLst>
                                          <p:attrName>style.visibility</p:attrName>
                                        </p:attrNameLst>
                                      </p:cBhvr>
                                      <p:to>
                                        <p:strVal val="visible"/>
                                      </p:to>
                                    </p:set>
                                    <p:anim calcmode="lin" valueType="num">
                                      <p:cBhvr>
                                        <p:cTn id="23" dur="500" fill="hold"/>
                                        <p:tgtEl>
                                          <p:spTgt spid="365570">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65570">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365570">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365570">
                                            <p:txEl>
                                              <p:pRg st="4" end="4"/>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5570">
                                            <p:txEl>
                                              <p:pRg st="4" end="4"/>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365570">
                                            <p:txEl>
                                              <p:pRg st="5" end="5"/>
                                            </p:txEl>
                                          </p:spTgt>
                                        </p:tgtEl>
                                        <p:attrNameLst>
                                          <p:attrName>style.visibility</p:attrName>
                                        </p:attrNameLst>
                                      </p:cBhvr>
                                      <p:to>
                                        <p:strVal val="visible"/>
                                      </p:to>
                                    </p:set>
                                    <p:anim calcmode="lin" valueType="num">
                                      <p:cBhvr>
                                        <p:cTn id="31" dur="500" fill="hold"/>
                                        <p:tgtEl>
                                          <p:spTgt spid="365570">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365570">
                                            <p:txEl>
                                              <p:pRg st="5" end="5"/>
                                            </p:txEl>
                                          </p:spTgt>
                                        </p:tgtEl>
                                        <p:attrNameLst>
                                          <p:attrName>ppt_y</p:attrName>
                                        </p:attrNameLst>
                                      </p:cBhvr>
                                      <p:tavLst>
                                        <p:tav tm="0">
                                          <p:val>
                                            <p:strVal val="#ppt_y-#ppt_h/2"/>
                                          </p:val>
                                        </p:tav>
                                        <p:tav tm="100000">
                                          <p:val>
                                            <p:strVal val="#ppt_y"/>
                                          </p:val>
                                        </p:tav>
                                      </p:tavLst>
                                    </p:anim>
                                    <p:anim calcmode="lin" valueType="num">
                                      <p:cBhvr>
                                        <p:cTn id="33" dur="500" fill="hold"/>
                                        <p:tgtEl>
                                          <p:spTgt spid="365570">
                                            <p:txEl>
                                              <p:pRg st="5" end="5"/>
                                            </p:txEl>
                                          </p:spTgt>
                                        </p:tgtEl>
                                        <p:attrNameLst>
                                          <p:attrName>ppt_w</p:attrName>
                                        </p:attrNameLst>
                                      </p:cBhvr>
                                      <p:tavLst>
                                        <p:tav tm="0">
                                          <p:val>
                                            <p:strVal val="#ppt_w"/>
                                          </p:val>
                                        </p:tav>
                                        <p:tav tm="100000">
                                          <p:val>
                                            <p:strVal val="#ppt_w"/>
                                          </p:val>
                                        </p:tav>
                                      </p:tavLst>
                                    </p:anim>
                                    <p:anim calcmode="lin" valueType="num">
                                      <p:cBhvr>
                                        <p:cTn id="34" dur="500" fill="hold"/>
                                        <p:tgtEl>
                                          <p:spTgt spid="365570">
                                            <p:txEl>
                                              <p:pRg st="5" end="5"/>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5570">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0" grpId="0" build="p" bldLvl="2" autoUpdateAnimBg="0"/>
      <p:bldP spid="36557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503238" y="4983163"/>
            <a:ext cx="8183562" cy="1052512"/>
          </a:xfrm>
        </p:spPr>
        <p:txBody>
          <a:bodyPr/>
          <a:lstStyle/>
          <a:p>
            <a:pPr eaLnBrk="1" hangingPunct="1">
              <a:defRPr/>
            </a:pPr>
            <a:r>
              <a:rPr lang="en-US"/>
              <a:t>Functional illiteracy </a:t>
            </a:r>
          </a:p>
        </p:txBody>
      </p:sp>
      <p:sp>
        <p:nvSpPr>
          <p:cNvPr id="31747" name="Rectangle 3"/>
          <p:cNvSpPr>
            <a:spLocks noGrp="1" noChangeArrowheads="1"/>
          </p:cNvSpPr>
          <p:nvPr>
            <p:ph idx="1"/>
          </p:nvPr>
        </p:nvSpPr>
        <p:spPr>
          <a:xfrm>
            <a:off x="503238" y="530225"/>
            <a:ext cx="8183562" cy="4187825"/>
          </a:xfrm>
        </p:spPr>
        <p:txBody>
          <a:bodyPr>
            <a:normAutofit lnSpcReduction="10000"/>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Inability to read basic signs or maps, complete simple forms, or carry out many of the tasks that require reading.</a:t>
            </a:r>
          </a:p>
          <a:p>
            <a:pPr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endParaRPr lang="en-US" dirty="0" smtClean="0"/>
          </a:p>
          <a:p>
            <a:pPr lvl="1" eaLnBrk="1" hangingPunct="1">
              <a:lnSpc>
                <a:spcPct val="90000"/>
              </a:lnSpc>
            </a:pPr>
            <a:r>
              <a:rPr lang="en-US" dirty="0" smtClean="0"/>
              <a:t>Functionally illiterate adults are disproportionately poor, older than age 55, uneducated, and members of racial or ethnic minority groups.</a:t>
            </a:r>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503238" y="4983163"/>
            <a:ext cx="8183562" cy="1052512"/>
          </a:xfrm>
        </p:spPr>
        <p:txBody>
          <a:bodyPr>
            <a:normAutofit/>
          </a:bodyPr>
          <a:lstStyle/>
          <a:p>
            <a:pPr eaLnBrk="1" hangingPunct="1">
              <a:defRPr/>
            </a:pPr>
            <a:r>
              <a:rPr lang="en-US"/>
              <a:t>Education in global perspective </a:t>
            </a:r>
          </a:p>
        </p:txBody>
      </p:sp>
      <p:sp>
        <p:nvSpPr>
          <p:cNvPr id="32771" name="Rectangle 3"/>
          <p:cNvSpPr>
            <a:spLocks noGrp="1" noChangeArrowheads="1"/>
          </p:cNvSpPr>
          <p:nvPr>
            <p:ph idx="1"/>
          </p:nvPr>
        </p:nvSpPr>
        <p:spPr>
          <a:xfrm>
            <a:off x="503238" y="530225"/>
            <a:ext cx="8183562" cy="4187825"/>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 social institution that is common to all societies </a:t>
            </a:r>
          </a:p>
          <a:p>
            <a:pPr eaLnBrk="1" hangingPunct="1"/>
            <a:endParaRPr lang="en-US" dirty="0" smtClean="0"/>
          </a:p>
          <a:p>
            <a:pPr eaLnBrk="1" hangingPunct="1"/>
            <a:r>
              <a:rPr lang="en-US" dirty="0" smtClean="0"/>
              <a:t>Education related to nations economy </a:t>
            </a:r>
          </a:p>
          <a:p>
            <a:pPr eaLnBrk="1" hangingPunct="1"/>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03238" y="4983163"/>
            <a:ext cx="8183562" cy="1052512"/>
          </a:xfrm>
        </p:spPr>
        <p:txBody>
          <a:bodyPr>
            <a:normAutofit/>
          </a:bodyPr>
          <a:lstStyle/>
          <a:p>
            <a:pPr eaLnBrk="1" fontAlgn="auto" hangingPunct="1">
              <a:spcAft>
                <a:spcPts val="0"/>
              </a:spcAft>
              <a:defRPr/>
            </a:pPr>
            <a:r>
              <a:rPr lang="en-US" smtClean="0">
                <a:solidFill>
                  <a:schemeClr val="accent1">
                    <a:tint val="88000"/>
                    <a:satMod val="150000"/>
                  </a:schemeClr>
                </a:solidFill>
              </a:rPr>
              <a:t>Education in global perspective </a:t>
            </a:r>
          </a:p>
        </p:txBody>
      </p:sp>
      <p:sp>
        <p:nvSpPr>
          <p:cNvPr id="33795" name="Rectangle 3"/>
          <p:cNvSpPr>
            <a:spLocks noGrp="1" noChangeArrowheads="1"/>
          </p:cNvSpPr>
          <p:nvPr>
            <p:ph idx="1"/>
          </p:nvPr>
        </p:nvSpPr>
        <p:spPr>
          <a:xfrm>
            <a:off x="503238" y="530225"/>
            <a:ext cx="8183562" cy="4187825"/>
          </a:xfrm>
        </p:spPr>
        <p:txBody>
          <a:bodyPr/>
          <a:lstStyle/>
          <a:p>
            <a:pPr eaLnBrk="1" hangingPunct="1"/>
            <a:endParaRPr lang="en-US" dirty="0" smtClean="0"/>
          </a:p>
          <a:p>
            <a:pPr eaLnBrk="1" hangingPunct="1"/>
            <a:endParaRPr lang="en-US" dirty="0" smtClean="0"/>
          </a:p>
          <a:p>
            <a:pPr eaLnBrk="1" hangingPunct="1"/>
            <a:r>
              <a:rPr lang="en-US" dirty="0" smtClean="0"/>
              <a:t>A social institution that is common to all societies </a:t>
            </a:r>
          </a:p>
          <a:p>
            <a:pPr eaLnBrk="1" hangingPunct="1"/>
            <a:r>
              <a:rPr lang="en-US" dirty="0" smtClean="0"/>
              <a:t>Credential societies – diplomas</a:t>
            </a:r>
          </a:p>
          <a:p>
            <a:pPr lvl="1" eaLnBrk="1" hangingPunct="1"/>
            <a:r>
              <a:rPr lang="en-US" dirty="0" smtClean="0"/>
              <a:t>Determine job eligibility </a:t>
            </a:r>
          </a:p>
          <a:p>
            <a:pPr eaLnBrk="1" hangingPunct="1"/>
            <a:r>
              <a:rPr lang="en-US" dirty="0" smtClean="0"/>
              <a:t>Diplomas serve as a sorting device</a:t>
            </a:r>
          </a:p>
          <a:p>
            <a:pPr eaLnBrk="1" hangingPunct="1"/>
            <a:r>
              <a:rPr lang="en-US" dirty="0" smtClean="0"/>
              <a:t>Education related to nations economy </a:t>
            </a:r>
          </a:p>
          <a:p>
            <a:pPr eaLnBrk="1" hangingPunct="1"/>
            <a:endParaRPr lang="en-US" dirty="0" smtClean="0"/>
          </a:p>
        </p:txBody>
      </p:sp>
      <p:sp>
        <p:nvSpPr>
          <p:cNvPr id="5" name="Slide Number Placeholder 5"/>
          <p:cNvSpPr>
            <a:spLocks noGrp="1"/>
          </p:cNvSpPr>
          <p:nvPr>
            <p:ph type="sldNum" sz="quarter" idx="12"/>
          </p:nvPr>
        </p:nvSpPr>
        <p:spPr/>
        <p:txBody>
          <a:bodyPr/>
          <a:lstStyle/>
          <a:p>
            <a:pPr>
              <a:defRPr/>
            </a:pPr>
            <a:fld id="{D1FBE1F3-9799-4408-AFB5-B37BBAAD3F66}" type="slidenum">
              <a:rPr lang="en-US"/>
              <a:pPr>
                <a:defRPr/>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smtClean="0"/>
              <a:t>Forced Labor and Slavery</a:t>
            </a:r>
          </a:p>
        </p:txBody>
      </p:sp>
      <p:sp>
        <p:nvSpPr>
          <p:cNvPr id="74755" name="Rectangle 3"/>
          <p:cNvSpPr>
            <a:spLocks noGrp="1" noChangeArrowheads="1"/>
          </p:cNvSpPr>
          <p:nvPr>
            <p:ph idx="1"/>
          </p:nvPr>
        </p:nvSpPr>
        <p:spPr/>
        <p:txBody>
          <a:bodyPr/>
          <a:lstStyle/>
          <a:p>
            <a:pPr eaLnBrk="1" hangingPunct="1">
              <a:lnSpc>
                <a:spcPct val="90000"/>
              </a:lnSpc>
            </a:pPr>
            <a:r>
              <a:rPr lang="en-US" smtClean="0"/>
              <a:t>Worldwide at least 12.3 million people are victims of forced labor, any work performed under threat of punishment and undertaken involuntarily. </a:t>
            </a:r>
          </a:p>
          <a:p>
            <a:pPr eaLnBrk="1" hangingPunct="1">
              <a:lnSpc>
                <a:spcPct val="90000"/>
              </a:lnSpc>
            </a:pPr>
            <a:endParaRPr lang="en-US" smtClean="0"/>
          </a:p>
          <a:p>
            <a:pPr lvl="1" eaLnBrk="1" hangingPunct="1">
              <a:lnSpc>
                <a:spcPct val="90000"/>
              </a:lnSpc>
            </a:pPr>
            <a:r>
              <a:rPr lang="en-US" smtClean="0"/>
              <a:t>India, Pakistan, Bangladesh and Napa</a:t>
            </a:r>
          </a:p>
          <a:p>
            <a:pPr lvl="1" eaLnBrk="1" hangingPunct="1">
              <a:lnSpc>
                <a:spcPct val="90000"/>
              </a:lnSpc>
            </a:pPr>
            <a:r>
              <a:rPr lang="en-US" smtClean="0"/>
              <a:t>Agriculture, mining, prostitution, and factories</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503238" y="4983163"/>
            <a:ext cx="8183562" cy="1052512"/>
          </a:xfrm>
        </p:spPr>
        <p:txBody>
          <a:bodyPr>
            <a:normAutofit/>
          </a:bodyPr>
          <a:lstStyle/>
          <a:p>
            <a:pPr eaLnBrk="1" hangingPunct="1">
              <a:defRPr/>
            </a:pPr>
            <a:r>
              <a:rPr lang="en-US"/>
              <a:t>Cross-Cultural Variation In Education</a:t>
            </a:r>
          </a:p>
        </p:txBody>
      </p:sp>
      <p:sp>
        <p:nvSpPr>
          <p:cNvPr id="34819" name="Rectangle 3"/>
          <p:cNvSpPr>
            <a:spLocks noGrp="1" noChangeArrowheads="1"/>
          </p:cNvSpPr>
          <p:nvPr>
            <p:ph idx="1"/>
          </p:nvPr>
        </p:nvSpPr>
        <p:spPr>
          <a:xfrm>
            <a:off x="503238" y="530225"/>
            <a:ext cx="8183562" cy="4187825"/>
          </a:xfrm>
        </p:spPr>
        <p:txBody>
          <a:bodyPr/>
          <a:lstStyle/>
          <a:p>
            <a:pPr eaLnBrk="1" hangingPunct="1"/>
            <a:r>
              <a:rPr lang="en-US" smtClean="0"/>
              <a:t>Worldwide:</a:t>
            </a:r>
          </a:p>
          <a:p>
            <a:pPr eaLnBrk="1" hangingPunct="1">
              <a:buFontTx/>
              <a:buNone/>
            </a:pPr>
            <a:endParaRPr lang="en-US" smtClean="0"/>
          </a:p>
          <a:p>
            <a:pPr lvl="1" eaLnBrk="1" hangingPunct="1"/>
            <a:r>
              <a:rPr lang="en-US" smtClean="0"/>
              <a:t>Over 100 million children have little or no access to schools.</a:t>
            </a:r>
          </a:p>
          <a:p>
            <a:pPr lvl="1" eaLnBrk="1" hangingPunct="1"/>
            <a:r>
              <a:rPr lang="en-US" smtClean="0"/>
              <a:t>Over 860 million adults are illiterate.</a:t>
            </a:r>
          </a:p>
          <a:p>
            <a:pPr eaLnBrk="1" hangingPunct="1"/>
            <a:endParaRPr lang="en-US" smtClean="0"/>
          </a:p>
          <a:p>
            <a:pPr eaLnBrk="1" hangingPunct="1"/>
            <a:endParaRPr lang="en-US"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body" sz="half" idx="1"/>
          </p:nvPr>
        </p:nvSpPr>
        <p:spPr>
          <a:xfrm>
            <a:off x="762000" y="2057400"/>
            <a:ext cx="8077200" cy="4419600"/>
          </a:xfrm>
          <a:noFill/>
          <a:ln/>
        </p:spPr>
        <p:txBody>
          <a:bodyPr/>
          <a:lstStyle/>
          <a:p>
            <a:pPr>
              <a:lnSpc>
                <a:spcPct val="100000"/>
              </a:lnSpc>
            </a:pPr>
            <a:endParaRPr lang="en-US" dirty="0">
              <a:cs typeface="Times New Roman" pitchFamily="18" charset="0"/>
            </a:endParaRPr>
          </a:p>
          <a:p>
            <a:pPr>
              <a:lnSpc>
                <a:spcPct val="100000"/>
              </a:lnSpc>
            </a:pPr>
            <a:endParaRPr lang="en-US" dirty="0">
              <a:cs typeface="Times New Roman" pitchFamily="18" charset="0"/>
            </a:endParaRPr>
          </a:p>
          <a:p>
            <a:pPr>
              <a:lnSpc>
                <a:spcPct val="100000"/>
              </a:lnSpc>
            </a:pPr>
            <a:r>
              <a:rPr lang="en-US" dirty="0">
                <a:cs typeface="Times New Roman" pitchFamily="18" charset="0"/>
              </a:rPr>
              <a:t>Horace Mann Proposed “Common Schools” Supported by Taxes</a:t>
            </a:r>
          </a:p>
          <a:p>
            <a:pPr>
              <a:lnSpc>
                <a:spcPct val="100000"/>
              </a:lnSpc>
            </a:pPr>
            <a:r>
              <a:rPr lang="en-US" dirty="0">
                <a:cs typeface="Times New Roman" pitchFamily="18" charset="0"/>
              </a:rPr>
              <a:t>By 1918, All States had Mandatory Education</a:t>
            </a:r>
          </a:p>
        </p:txBody>
      </p:sp>
      <p:sp>
        <p:nvSpPr>
          <p:cNvPr id="367619"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Development of Modern Education </a:t>
            </a:r>
          </a:p>
        </p:txBody>
      </p:sp>
      <p:sp>
        <p:nvSpPr>
          <p:cNvPr id="367620" name="Rectangle 4"/>
          <p:cNvSpPr>
            <a:spLocks noChangeArrowheads="1"/>
          </p:cNvSpPr>
          <p:nvPr/>
        </p:nvSpPr>
        <p:spPr bwMode="auto">
          <a:xfrm>
            <a:off x="762000" y="2057400"/>
            <a:ext cx="7772400" cy="1371600"/>
          </a:xfrm>
          <a:prstGeom prst="rect">
            <a:avLst/>
          </a:prstGeom>
          <a:noFill/>
          <a:ln w="9525" algn="ctr">
            <a:noFill/>
            <a:miter lim="800000"/>
            <a:headEnd/>
            <a:tailEnd/>
          </a:ln>
          <a:effectLst>
            <a:outerShdw dist="35921" dir="2700000" algn="ctr" rotWithShape="0">
              <a:srgbClr val="111111"/>
            </a:outerShdw>
          </a:effectLst>
        </p:spPr>
        <p:txBody>
          <a:bodyPr/>
          <a:lstStyle/>
          <a:p>
            <a:pPr>
              <a:lnSpc>
                <a:spcPct val="100000"/>
              </a:lnSpc>
              <a:buClr>
                <a:srgbClr val="FF3300"/>
              </a:buClr>
              <a:buSzTx/>
              <a:buFont typeface="Wingdings" pitchFamily="2" charset="2"/>
              <a:buNone/>
            </a:pPr>
            <a:r>
              <a:rPr lang="en-US" sz="3600">
                <a:solidFill>
                  <a:srgbClr val="FF0000"/>
                </a:solidFill>
                <a:latin typeface="Arial Black" pitchFamily="34" charset="0"/>
                <a:cs typeface="Times New Roman" pitchFamily="18" charset="0"/>
              </a:rPr>
              <a:t>Industrialization and Universal Education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7620">
                                            <p:txEl>
                                              <p:pRg st="0" end="0"/>
                                            </p:txEl>
                                          </p:spTgt>
                                        </p:tgtEl>
                                        <p:attrNameLst>
                                          <p:attrName>style.visibility</p:attrName>
                                        </p:attrNameLst>
                                      </p:cBhvr>
                                      <p:to>
                                        <p:strVal val="visible"/>
                                      </p:to>
                                    </p:set>
                                  </p:childTnLst>
                                  <p:subTnLst>
                                    <p:animClr>
                                      <p:cBhvr override="childStyle">
                                        <p:cTn dur="1" fill="hold" display="0" masterRel="nextClick" afterEffect="1"/>
                                        <p:tgtEl>
                                          <p:spTgt spid="36762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367618">
                                            <p:txEl>
                                              <p:pRg st="2" end="2"/>
                                            </p:txEl>
                                          </p:spTgt>
                                        </p:tgtEl>
                                        <p:attrNameLst>
                                          <p:attrName>style.visibility</p:attrName>
                                        </p:attrNameLst>
                                      </p:cBhvr>
                                      <p:to>
                                        <p:strVal val="visible"/>
                                      </p:to>
                                    </p:set>
                                    <p:anim calcmode="lin" valueType="num">
                                      <p:cBhvr>
                                        <p:cTn id="11" dur="500" fill="hold"/>
                                        <p:tgtEl>
                                          <p:spTgt spid="367618">
                                            <p:txEl>
                                              <p:pRg st="2" end="2"/>
                                            </p:txEl>
                                          </p:spTgt>
                                        </p:tgtEl>
                                        <p:attrNameLst>
                                          <p:attrName>ppt_x</p:attrName>
                                        </p:attrNameLst>
                                      </p:cBhvr>
                                      <p:tavLst>
                                        <p:tav tm="0">
                                          <p:val>
                                            <p:strVal val="#ppt_x"/>
                                          </p:val>
                                        </p:tav>
                                        <p:tav tm="100000">
                                          <p:val>
                                            <p:strVal val="#ppt_x"/>
                                          </p:val>
                                        </p:tav>
                                      </p:tavLst>
                                    </p:anim>
                                    <p:anim calcmode="lin" valueType="num">
                                      <p:cBhvr>
                                        <p:cTn id="12" dur="500" fill="hold"/>
                                        <p:tgtEl>
                                          <p:spTgt spid="367618">
                                            <p:txEl>
                                              <p:pRg st="2" end="2"/>
                                            </p:txEl>
                                          </p:spTgt>
                                        </p:tgtEl>
                                        <p:attrNameLst>
                                          <p:attrName>ppt_y</p:attrName>
                                        </p:attrNameLst>
                                      </p:cBhvr>
                                      <p:tavLst>
                                        <p:tav tm="0">
                                          <p:val>
                                            <p:strVal val="#ppt_y-#ppt_h/2"/>
                                          </p:val>
                                        </p:tav>
                                        <p:tav tm="100000">
                                          <p:val>
                                            <p:strVal val="#ppt_y"/>
                                          </p:val>
                                        </p:tav>
                                      </p:tavLst>
                                    </p:anim>
                                    <p:anim calcmode="lin" valueType="num">
                                      <p:cBhvr>
                                        <p:cTn id="13" dur="500" fill="hold"/>
                                        <p:tgtEl>
                                          <p:spTgt spid="367618">
                                            <p:txEl>
                                              <p:pRg st="2" end="2"/>
                                            </p:txEl>
                                          </p:spTgt>
                                        </p:tgtEl>
                                        <p:attrNameLst>
                                          <p:attrName>ppt_w</p:attrName>
                                        </p:attrNameLst>
                                      </p:cBhvr>
                                      <p:tavLst>
                                        <p:tav tm="0">
                                          <p:val>
                                            <p:strVal val="#ppt_w"/>
                                          </p:val>
                                        </p:tav>
                                        <p:tav tm="100000">
                                          <p:val>
                                            <p:strVal val="#ppt_w"/>
                                          </p:val>
                                        </p:tav>
                                      </p:tavLst>
                                    </p:anim>
                                    <p:anim calcmode="lin" valueType="num">
                                      <p:cBhvr>
                                        <p:cTn id="14" dur="500" fill="hold"/>
                                        <p:tgtEl>
                                          <p:spTgt spid="367618">
                                            <p:txEl>
                                              <p:pRg st="2" end="2"/>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7618">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367618">
                                            <p:txEl>
                                              <p:pRg st="3" end="3"/>
                                            </p:txEl>
                                          </p:spTgt>
                                        </p:tgtEl>
                                        <p:attrNameLst>
                                          <p:attrName>style.visibility</p:attrName>
                                        </p:attrNameLst>
                                      </p:cBhvr>
                                      <p:to>
                                        <p:strVal val="visible"/>
                                      </p:to>
                                    </p:set>
                                    <p:anim calcmode="lin" valueType="num">
                                      <p:cBhvr>
                                        <p:cTn id="19" dur="500" fill="hold"/>
                                        <p:tgtEl>
                                          <p:spTgt spid="367618">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67618">
                                            <p:txEl>
                                              <p:pRg st="3" end="3"/>
                                            </p:txEl>
                                          </p:spTgt>
                                        </p:tgtEl>
                                        <p:attrNameLst>
                                          <p:attrName>ppt_y</p:attrName>
                                        </p:attrNameLst>
                                      </p:cBhvr>
                                      <p:tavLst>
                                        <p:tav tm="0">
                                          <p:val>
                                            <p:strVal val="#ppt_y-#ppt_h/2"/>
                                          </p:val>
                                        </p:tav>
                                        <p:tav tm="100000">
                                          <p:val>
                                            <p:strVal val="#ppt_y"/>
                                          </p:val>
                                        </p:tav>
                                      </p:tavLst>
                                    </p:anim>
                                    <p:anim calcmode="lin" valueType="num">
                                      <p:cBhvr>
                                        <p:cTn id="21" dur="500" fill="hold"/>
                                        <p:tgtEl>
                                          <p:spTgt spid="367618">
                                            <p:txEl>
                                              <p:pRg st="3" end="3"/>
                                            </p:txEl>
                                          </p:spTgt>
                                        </p:tgtEl>
                                        <p:attrNameLst>
                                          <p:attrName>ppt_w</p:attrName>
                                        </p:attrNameLst>
                                      </p:cBhvr>
                                      <p:tavLst>
                                        <p:tav tm="0">
                                          <p:val>
                                            <p:strVal val="#ppt_w"/>
                                          </p:val>
                                        </p:tav>
                                        <p:tav tm="100000">
                                          <p:val>
                                            <p:strVal val="#ppt_w"/>
                                          </p:val>
                                        </p:tav>
                                      </p:tavLst>
                                    </p:anim>
                                    <p:anim calcmode="lin" valueType="num">
                                      <p:cBhvr>
                                        <p:cTn id="22" dur="500" fill="hold"/>
                                        <p:tgtEl>
                                          <p:spTgt spid="367618">
                                            <p:txEl>
                                              <p:pRg st="3" end="3"/>
                                            </p:txEl>
                                          </p:spTgt>
                                        </p:tgtEl>
                                        <p:attrNameLst>
                                          <p:attrName>ppt_h</p:attrName>
                                        </p:attrNameLst>
                                      </p:cBhvr>
                                      <p:tavLst>
                                        <p:tav tm="0">
                                          <p:val>
                                            <p:fltVal val="0"/>
                                          </p:val>
                                        </p:tav>
                                        <p:tav tm="100000">
                                          <p:val>
                                            <p:strVal val="#ppt_h"/>
                                          </p:val>
                                        </p:tav>
                                      </p:tavLst>
                                    </p:anim>
                                  </p:childTnLst>
                                  <p:subTnLst>
                                    <p:animClr>
                                      <p:cBhvr override="childStyle">
                                        <p:cTn dur="1" fill="hold" display="0" masterRel="nextClick" afterEffect="1"/>
                                        <p:tgtEl>
                                          <p:spTgt spid="36761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build="p" bldLvl="2" autoUpdateAnimBg="0"/>
      <p:bldP spid="367620"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67" name="Picture 3"/>
          <p:cNvPicPr>
            <a:picLocks noGrp="1" noChangeAspect="1" noChangeArrowheads="1"/>
          </p:cNvPicPr>
          <p:nvPr>
            <p:ph/>
          </p:nvPr>
        </p:nvPicPr>
        <p:blipFill>
          <a:blip r:embed="rId3" cstate="print"/>
          <a:srcRect/>
          <a:stretch>
            <a:fillRect/>
          </a:stretch>
        </p:blipFill>
        <p:spPr>
          <a:xfrm>
            <a:off x="457200" y="609600"/>
            <a:ext cx="8305800" cy="5641975"/>
          </a:xfrm>
          <a:noFill/>
          <a:ln cap="flat" algn="ctr">
            <a:solidFill>
              <a:schemeClr val="bg2"/>
            </a:solidFill>
          </a:ln>
          <a:effectLst>
            <a:outerShdw dist="71842" dir="2700000" algn="ctr" rotWithShape="0">
              <a:schemeClr val="bg2"/>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69667"/>
                                        </p:tgtEl>
                                        <p:attrNameLst>
                                          <p:attrName>style.visibility</p:attrName>
                                        </p:attrNameLst>
                                      </p:cBhvr>
                                      <p:to>
                                        <p:strVal val="visible"/>
                                      </p:to>
                                    </p:set>
                                    <p:anim calcmode="lin" valueType="num">
                                      <p:cBhvr>
                                        <p:cTn id="7" dur="2000" fill="hold"/>
                                        <p:tgtEl>
                                          <p:spTgt spid="369667"/>
                                        </p:tgtEl>
                                        <p:attrNameLst>
                                          <p:attrName>ppt_w</p:attrName>
                                        </p:attrNameLst>
                                      </p:cBhvr>
                                      <p:tavLst>
                                        <p:tav tm="0">
                                          <p:val>
                                            <p:fltVal val="0"/>
                                          </p:val>
                                        </p:tav>
                                        <p:tav tm="100000">
                                          <p:val>
                                            <p:strVal val="#ppt_w"/>
                                          </p:val>
                                        </p:tav>
                                      </p:tavLst>
                                    </p:anim>
                                    <p:anim calcmode="lin" valueType="num">
                                      <p:cBhvr>
                                        <p:cTn id="8" dur="2000" fill="hold"/>
                                        <p:tgtEl>
                                          <p:spTgt spid="369667"/>
                                        </p:tgtEl>
                                        <p:attrNameLst>
                                          <p:attrName>ppt_h</p:attrName>
                                        </p:attrNameLst>
                                      </p:cBhvr>
                                      <p:tavLst>
                                        <p:tav tm="0">
                                          <p:val>
                                            <p:fltVal val="0"/>
                                          </p:val>
                                        </p:tav>
                                        <p:tav tm="100000">
                                          <p:val>
                                            <p:strVal val="#ppt_h"/>
                                          </p:val>
                                        </p:tav>
                                      </p:tavLst>
                                    </p:anim>
                                    <p:animEffect transition="in" filter="fade">
                                      <p:cBhvr>
                                        <p:cTn id="9" dur="2000"/>
                                        <p:tgtEl>
                                          <p:spTgt spid="369667"/>
                                        </p:tgtEl>
                                      </p:cBhvr>
                                    </p:animEffect>
                                  </p:childTnLst>
                                </p:cTn>
                              </p:par>
                              <p:par>
                                <p:cTn id="10" presetID="15" presetClass="entr" presetSubtype="0" fill="hold" nodeType="withEffect">
                                  <p:stCondLst>
                                    <p:cond delay="0"/>
                                  </p:stCondLst>
                                  <p:childTnLst>
                                    <p:set>
                                      <p:cBhvr>
                                        <p:cTn id="11" dur="1" fill="hold">
                                          <p:stCondLst>
                                            <p:cond delay="0"/>
                                          </p:stCondLst>
                                        </p:cTn>
                                        <p:tgtEl>
                                          <p:spTgt spid="369667"/>
                                        </p:tgtEl>
                                        <p:attrNameLst>
                                          <p:attrName>style.visibility</p:attrName>
                                        </p:attrNameLst>
                                      </p:cBhvr>
                                      <p:to>
                                        <p:strVal val="visible"/>
                                      </p:to>
                                    </p:set>
                                    <p:anim calcmode="lin" valueType="num">
                                      <p:cBhvr>
                                        <p:cTn id="12" dur="2000" fill="hold"/>
                                        <p:tgtEl>
                                          <p:spTgt spid="369667"/>
                                        </p:tgtEl>
                                        <p:attrNameLst>
                                          <p:attrName>ppt_w</p:attrName>
                                        </p:attrNameLst>
                                      </p:cBhvr>
                                      <p:tavLst>
                                        <p:tav tm="0">
                                          <p:val>
                                            <p:fltVal val="0"/>
                                          </p:val>
                                        </p:tav>
                                        <p:tav tm="100000">
                                          <p:val>
                                            <p:strVal val="#ppt_w"/>
                                          </p:val>
                                        </p:tav>
                                      </p:tavLst>
                                    </p:anim>
                                    <p:anim calcmode="lin" valueType="num">
                                      <p:cBhvr>
                                        <p:cTn id="13" dur="2000" fill="hold"/>
                                        <p:tgtEl>
                                          <p:spTgt spid="369667"/>
                                        </p:tgtEl>
                                        <p:attrNameLst>
                                          <p:attrName>ppt_h</p:attrName>
                                        </p:attrNameLst>
                                      </p:cBhvr>
                                      <p:tavLst>
                                        <p:tav tm="0">
                                          <p:val>
                                            <p:fltVal val="0"/>
                                          </p:val>
                                        </p:tav>
                                        <p:tav tm="100000">
                                          <p:val>
                                            <p:strVal val="#ppt_h"/>
                                          </p:val>
                                        </p:tav>
                                      </p:tavLst>
                                    </p:anim>
                                    <p:anim calcmode="lin" valueType="num">
                                      <p:cBhvr>
                                        <p:cTn id="14" dur="2000" fill="hold"/>
                                        <p:tgtEl>
                                          <p:spTgt spid="369667"/>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696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5" name="Picture 3"/>
          <p:cNvPicPr>
            <a:picLocks noGrp="1" noChangeAspect="1" noChangeArrowheads="1"/>
          </p:cNvPicPr>
          <p:nvPr>
            <p:ph/>
          </p:nvPr>
        </p:nvPicPr>
        <p:blipFill>
          <a:blip r:embed="rId3" cstate="print"/>
          <a:srcRect/>
          <a:stretch>
            <a:fillRect/>
          </a:stretch>
        </p:blipFill>
        <p:spPr>
          <a:xfrm>
            <a:off x="685800" y="196850"/>
            <a:ext cx="7848600" cy="6356350"/>
          </a:xfrm>
          <a:noFill/>
          <a:ln cap="flat" algn="ctr">
            <a:solidFill>
              <a:schemeClr val="bg2"/>
            </a:solidFill>
          </a:ln>
          <a:effectLst>
            <a:outerShdw dist="71842" dir="2700000" algn="ctr" rotWithShape="0">
              <a:schemeClr val="bg2"/>
            </a:outerShdw>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fade">
                                      <p:cBhvr>
                                        <p:cTn id="7" dur="1600" decel="100000"/>
                                        <p:tgtEl>
                                          <p:spTgt spid="371715"/>
                                        </p:tgtEl>
                                      </p:cBhvr>
                                    </p:animEffect>
                                    <p:anim calcmode="lin" valueType="num">
                                      <p:cBhvr>
                                        <p:cTn id="8" dur="1600" decel="100000" fill="hold"/>
                                        <p:tgtEl>
                                          <p:spTgt spid="371715"/>
                                        </p:tgtEl>
                                        <p:attrNameLst>
                                          <p:attrName>style.rotation</p:attrName>
                                        </p:attrNameLst>
                                      </p:cBhvr>
                                      <p:tavLst>
                                        <p:tav tm="0">
                                          <p:val>
                                            <p:fltVal val="-90"/>
                                          </p:val>
                                        </p:tav>
                                        <p:tav tm="100000">
                                          <p:val>
                                            <p:fltVal val="0"/>
                                          </p:val>
                                        </p:tav>
                                      </p:tavLst>
                                    </p:anim>
                                    <p:anim calcmode="lin" valueType="num">
                                      <p:cBhvr>
                                        <p:cTn id="9" dur="1600" decel="100000" fill="hold"/>
                                        <p:tgtEl>
                                          <p:spTgt spid="371715"/>
                                        </p:tgtEl>
                                        <p:attrNameLst>
                                          <p:attrName>ppt_x</p:attrName>
                                        </p:attrNameLst>
                                      </p:cBhvr>
                                      <p:tavLst>
                                        <p:tav tm="0">
                                          <p:val>
                                            <p:strVal val="#ppt_x+0.4"/>
                                          </p:val>
                                        </p:tav>
                                        <p:tav tm="100000">
                                          <p:val>
                                            <p:strVal val="#ppt_x-0.05"/>
                                          </p:val>
                                        </p:tav>
                                      </p:tavLst>
                                    </p:anim>
                                    <p:anim calcmode="lin" valueType="num">
                                      <p:cBhvr>
                                        <p:cTn id="10" dur="1600" decel="100000" fill="hold"/>
                                        <p:tgtEl>
                                          <p:spTgt spid="37171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7171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717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smtClean="0">
                <a:solidFill>
                  <a:schemeClr val="accent1">
                    <a:tint val="88000"/>
                    <a:satMod val="150000"/>
                  </a:schemeClr>
                </a:solidFill>
              </a:rPr>
              <a:t>Education in the U.S.</a:t>
            </a:r>
          </a:p>
        </p:txBody>
      </p:sp>
      <p:sp>
        <p:nvSpPr>
          <p:cNvPr id="35843" name="Rectangle 3"/>
          <p:cNvSpPr>
            <a:spLocks noGrp="1" noChangeArrowheads="1"/>
          </p:cNvSpPr>
          <p:nvPr>
            <p:ph idx="1"/>
          </p:nvPr>
        </p:nvSpPr>
        <p:spPr>
          <a:xfrm>
            <a:off x="503238" y="530225"/>
            <a:ext cx="8183562" cy="4187825"/>
          </a:xfrm>
        </p:spPr>
        <p:txBody>
          <a:bodyPr/>
          <a:lstStyle/>
          <a:p>
            <a:pPr marL="609600" indent="-609600" eaLnBrk="1" hangingPunct="1"/>
            <a:r>
              <a:rPr lang="en-US" dirty="0" smtClean="0"/>
              <a:t>3 contemporary education issues</a:t>
            </a:r>
          </a:p>
          <a:p>
            <a:pPr marL="609600" indent="-609600" eaLnBrk="1" hangingPunct="1">
              <a:buFontTx/>
              <a:buAutoNum type="arabicPeriod"/>
            </a:pPr>
            <a:endParaRPr lang="en-US" dirty="0" smtClean="0"/>
          </a:p>
          <a:p>
            <a:pPr marL="609600" indent="-609600" eaLnBrk="1" hangingPunct="1">
              <a:buFontTx/>
              <a:buAutoNum type="arabicPeriod"/>
            </a:pPr>
            <a:r>
              <a:rPr lang="en-US" dirty="0" smtClean="0"/>
              <a:t>Curriculum- range of topics the school offers</a:t>
            </a:r>
          </a:p>
          <a:p>
            <a:pPr marL="609600" indent="-609600" eaLnBrk="1" hangingPunct="1">
              <a:buFontTx/>
              <a:buAutoNum type="arabicPeriod"/>
            </a:pPr>
            <a:r>
              <a:rPr lang="en-US" dirty="0" smtClean="0"/>
              <a:t>Funding- property taxes, private schools, grants, and government loans</a:t>
            </a:r>
          </a:p>
          <a:p>
            <a:pPr marL="609600" indent="-609600" eaLnBrk="1" hangingPunct="1">
              <a:buFontTx/>
              <a:buAutoNum type="arabicPeriod"/>
            </a:pPr>
            <a:r>
              <a:rPr lang="en-US" dirty="0" smtClean="0"/>
              <a:t>Control- the sate has most of the control </a:t>
            </a:r>
          </a:p>
        </p:txBody>
      </p:sp>
      <p:sp>
        <p:nvSpPr>
          <p:cNvPr id="143362" name="Slide Number Placeholder 5"/>
          <p:cNvSpPr>
            <a:spLocks noGrp="1"/>
          </p:cNvSpPr>
          <p:nvPr>
            <p:ph type="sldNum" sz="quarter" idx="12"/>
          </p:nvPr>
        </p:nvSpPr>
        <p:spPr/>
        <p:txBody>
          <a:bodyPr/>
          <a:lstStyle/>
          <a:p>
            <a:pPr>
              <a:defRPr/>
            </a:pPr>
            <a:fld id="{7BA93861-597B-4FE1-B270-E5A04EA83005}" type="slidenum">
              <a:rPr lang="en-US" altLang="en-US"/>
              <a:pPr>
                <a:defRPr/>
              </a:pPr>
              <a:t>94</a:t>
            </a:fld>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tint val="88000"/>
                    <a:satMod val="150000"/>
                  </a:schemeClr>
                </a:solidFill>
              </a:rPr>
              <a:t>Functionalist perspective  </a:t>
            </a:r>
          </a:p>
        </p:txBody>
      </p:sp>
      <p:sp>
        <p:nvSpPr>
          <p:cNvPr id="39939" name="Rectangle 3"/>
          <p:cNvSpPr>
            <a:spLocks noGrp="1" noChangeArrowheads="1"/>
          </p:cNvSpPr>
          <p:nvPr>
            <p:ph idx="1"/>
          </p:nvPr>
        </p:nvSpPr>
        <p:spPr/>
        <p:txBody>
          <a:bodyPr/>
          <a:lstStyle/>
          <a:p>
            <a:pPr eaLnBrk="1" hangingPunct="1"/>
            <a:r>
              <a:rPr lang="en-US" smtClean="0"/>
              <a:t>Providing social benefits</a:t>
            </a:r>
          </a:p>
          <a:p>
            <a:pPr lvl="1" eaLnBrk="1" hangingPunct="1"/>
            <a:r>
              <a:rPr lang="en-US" smtClean="0"/>
              <a:t>Manifest vs. latent functions</a:t>
            </a:r>
          </a:p>
          <a:p>
            <a:pPr lvl="2" eaLnBrk="1" hangingPunct="1"/>
            <a:r>
              <a:rPr lang="en-US" smtClean="0"/>
              <a:t>Positive outcomes that were intended and those that were not</a:t>
            </a:r>
          </a:p>
          <a:p>
            <a:pPr lvl="1" eaLnBrk="1" hangingPunct="1"/>
            <a:r>
              <a:rPr lang="en-US" smtClean="0"/>
              <a:t>Teaching knowledge and skills </a:t>
            </a:r>
          </a:p>
          <a:p>
            <a:pPr lvl="1" eaLnBrk="1" hangingPunct="1"/>
            <a:r>
              <a:rPr lang="en-US" smtClean="0"/>
              <a:t>Cultural transmission of values</a:t>
            </a:r>
          </a:p>
          <a:p>
            <a:pPr lvl="2" eaLnBrk="1" hangingPunct="1"/>
            <a:r>
              <a:rPr lang="en-US" smtClean="0"/>
              <a:t>Individualism, competition, curriculum, the architecture of the school and the way your day is structured  </a:t>
            </a:r>
          </a:p>
          <a:p>
            <a:pPr lvl="1" eaLnBrk="1" hangingPunct="1"/>
            <a:endParaRPr lang="en-US" smtClean="0"/>
          </a:p>
        </p:txBody>
      </p:sp>
      <p:sp>
        <p:nvSpPr>
          <p:cNvPr id="145410" name="Slide Number Placeholder 5"/>
          <p:cNvSpPr>
            <a:spLocks noGrp="1"/>
          </p:cNvSpPr>
          <p:nvPr>
            <p:ph type="sldNum" sz="quarter" idx="12"/>
          </p:nvPr>
        </p:nvSpPr>
        <p:spPr/>
        <p:txBody>
          <a:bodyPr/>
          <a:lstStyle/>
          <a:p>
            <a:pPr>
              <a:defRPr/>
            </a:pPr>
            <a:fld id="{74064928-A9AD-4355-A035-E9D478AA3EC9}" type="slidenum">
              <a:rPr lang="en-US"/>
              <a:pPr>
                <a:defRPr/>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tint val="88000"/>
                    <a:satMod val="150000"/>
                  </a:schemeClr>
                </a:solidFill>
              </a:rPr>
              <a:t>Functionalism </a:t>
            </a:r>
          </a:p>
        </p:txBody>
      </p:sp>
      <p:sp>
        <p:nvSpPr>
          <p:cNvPr id="40963" name="Rectangle 3"/>
          <p:cNvSpPr>
            <a:spLocks noGrp="1" noChangeArrowheads="1"/>
          </p:cNvSpPr>
          <p:nvPr>
            <p:ph idx="1"/>
          </p:nvPr>
        </p:nvSpPr>
        <p:spPr/>
        <p:txBody>
          <a:bodyPr/>
          <a:lstStyle/>
          <a:p>
            <a:pPr eaLnBrk="1" hangingPunct="1">
              <a:lnSpc>
                <a:spcPct val="90000"/>
              </a:lnSpc>
            </a:pPr>
            <a:r>
              <a:rPr lang="en-US" smtClean="0"/>
              <a:t>Social integration </a:t>
            </a:r>
          </a:p>
          <a:p>
            <a:pPr lvl="1" eaLnBrk="1" hangingPunct="1">
              <a:lnSpc>
                <a:spcPct val="90000"/>
              </a:lnSpc>
            </a:pPr>
            <a:r>
              <a:rPr lang="en-US" smtClean="0"/>
              <a:t>Molding students into a cohesive unit</a:t>
            </a:r>
          </a:p>
          <a:p>
            <a:pPr lvl="1" eaLnBrk="1" hangingPunct="1">
              <a:lnSpc>
                <a:spcPct val="90000"/>
              </a:lnSpc>
            </a:pPr>
            <a:r>
              <a:rPr lang="en-US" smtClean="0"/>
              <a:t>Socializing into main stream culture </a:t>
            </a:r>
          </a:p>
          <a:p>
            <a:pPr lvl="1" eaLnBrk="1" hangingPunct="1">
              <a:lnSpc>
                <a:spcPct val="90000"/>
              </a:lnSpc>
            </a:pPr>
            <a:endParaRPr lang="en-US" smtClean="0"/>
          </a:p>
          <a:p>
            <a:pPr eaLnBrk="1" hangingPunct="1">
              <a:lnSpc>
                <a:spcPct val="90000"/>
              </a:lnSpc>
            </a:pPr>
            <a:r>
              <a:rPr lang="en-US" smtClean="0"/>
              <a:t>Gate keeping, determining which people will enter which occupations, is another function of society – using diplomas?</a:t>
            </a:r>
          </a:p>
          <a:p>
            <a:pPr lvl="1" eaLnBrk="1" hangingPunct="1">
              <a:lnSpc>
                <a:spcPct val="90000"/>
              </a:lnSpc>
            </a:pPr>
            <a:r>
              <a:rPr lang="en-US" smtClean="0"/>
              <a:t>Tracking students </a:t>
            </a:r>
          </a:p>
          <a:p>
            <a:pPr lvl="1" eaLnBrk="1" hangingPunct="1">
              <a:lnSpc>
                <a:spcPct val="90000"/>
              </a:lnSpc>
            </a:pPr>
            <a:r>
              <a:rPr lang="en-US" smtClean="0"/>
              <a:t>Schools facilitate social placement </a:t>
            </a:r>
          </a:p>
        </p:txBody>
      </p:sp>
      <p:sp>
        <p:nvSpPr>
          <p:cNvPr id="5" name="Slide Number Placeholder 5"/>
          <p:cNvSpPr>
            <a:spLocks noGrp="1"/>
          </p:cNvSpPr>
          <p:nvPr>
            <p:ph type="sldNum" sz="quarter" idx="12"/>
          </p:nvPr>
        </p:nvSpPr>
        <p:spPr/>
        <p:txBody>
          <a:bodyPr/>
          <a:lstStyle/>
          <a:p>
            <a:pPr>
              <a:defRPr/>
            </a:pPr>
            <a:fld id="{ECF79CE9-9A1D-4AEF-BE07-5A1EF024EA0D}" type="slidenum">
              <a:rPr lang="en-US"/>
              <a:pPr>
                <a:defRPr/>
              </a:pPr>
              <a:t>96</a:t>
            </a:fld>
            <a:endParaRPr lang="en-US"/>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normAutofit fontScale="90000"/>
          </a:bodyPr>
          <a:lstStyle/>
          <a:p>
            <a:pPr eaLnBrk="1" fontAlgn="auto" hangingPunct="1">
              <a:spcAft>
                <a:spcPts val="0"/>
              </a:spcAft>
              <a:defRPr/>
            </a:pPr>
            <a:r>
              <a:rPr lang="en-US" sz="3500" smtClean="0">
                <a:solidFill>
                  <a:schemeClr val="accent1">
                    <a:tint val="88000"/>
                    <a:satMod val="150000"/>
                  </a:schemeClr>
                </a:solidFill>
              </a:rPr>
              <a:t>Conflict perspective: perpetuating social inequality </a:t>
            </a:r>
          </a:p>
        </p:txBody>
      </p:sp>
      <p:sp>
        <p:nvSpPr>
          <p:cNvPr id="41987" name="Rectangle 3"/>
          <p:cNvSpPr>
            <a:spLocks noGrp="1" noChangeArrowheads="1"/>
          </p:cNvSpPr>
          <p:nvPr>
            <p:ph idx="1"/>
          </p:nvPr>
        </p:nvSpPr>
        <p:spPr/>
        <p:txBody>
          <a:bodyPr/>
          <a:lstStyle/>
          <a:p>
            <a:pPr eaLnBrk="1" hangingPunct="1"/>
            <a:r>
              <a:rPr lang="en-US" smtClean="0"/>
              <a:t>Educational system reproduces social structure </a:t>
            </a:r>
          </a:p>
          <a:p>
            <a:pPr lvl="1" eaLnBrk="1" hangingPunct="1"/>
            <a:r>
              <a:rPr lang="en-US" smtClean="0"/>
              <a:t>Helps the members of the elite to maintain their dominance </a:t>
            </a:r>
          </a:p>
          <a:p>
            <a:pPr lvl="1" eaLnBrk="1" hangingPunct="1">
              <a:buFont typeface="Wingdings" pitchFamily="2" charset="2"/>
              <a:buNone/>
            </a:pPr>
            <a:endParaRPr lang="en-US" smtClean="0"/>
          </a:p>
        </p:txBody>
      </p:sp>
      <p:sp>
        <p:nvSpPr>
          <p:cNvPr id="148482" name="Slide Number Placeholder 4"/>
          <p:cNvSpPr>
            <a:spLocks noGrp="1"/>
          </p:cNvSpPr>
          <p:nvPr>
            <p:ph type="sldNum" sz="quarter" idx="12"/>
          </p:nvPr>
        </p:nvSpPr>
        <p:spPr/>
        <p:txBody>
          <a:bodyPr/>
          <a:lstStyle/>
          <a:p>
            <a:pPr>
              <a:defRPr/>
            </a:pPr>
            <a:fld id="{42413175-A270-487B-BE34-FE7D958CDDE2}" type="slidenum">
              <a:rPr lang="en-US"/>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AutoShape 2"/>
          <p:cNvSpPr>
            <a:spLocks noGrp="1" noChangeArrowheads="1"/>
          </p:cNvSpPr>
          <p:nvPr>
            <p:ph type="title"/>
          </p:nvPr>
        </p:nvSpPr>
        <p:spPr/>
        <p:txBody>
          <a:bodyPr/>
          <a:lstStyle/>
          <a:p>
            <a:pPr eaLnBrk="1" fontAlgn="auto" hangingPunct="1">
              <a:spcAft>
                <a:spcPts val="0"/>
              </a:spcAft>
              <a:defRPr/>
            </a:pPr>
            <a:r>
              <a:rPr lang="en-US" smtClean="0">
                <a:solidFill>
                  <a:schemeClr val="accent1">
                    <a:tint val="88000"/>
                    <a:satMod val="150000"/>
                  </a:schemeClr>
                </a:solidFill>
              </a:rPr>
              <a:t>Conflict perspective </a:t>
            </a:r>
          </a:p>
        </p:txBody>
      </p:sp>
      <p:sp>
        <p:nvSpPr>
          <p:cNvPr id="43011" name="Rectangle 3"/>
          <p:cNvSpPr>
            <a:spLocks noGrp="1" noChangeArrowheads="1"/>
          </p:cNvSpPr>
          <p:nvPr>
            <p:ph idx="1"/>
          </p:nvPr>
        </p:nvSpPr>
        <p:spPr/>
        <p:txBody>
          <a:bodyPr/>
          <a:lstStyle/>
          <a:p>
            <a:pPr eaLnBrk="1" hangingPunct="1"/>
            <a:r>
              <a:rPr lang="en-US" smtClean="0"/>
              <a:t>Perpetuating social inequality </a:t>
            </a:r>
          </a:p>
          <a:p>
            <a:pPr lvl="1" eaLnBrk="1" hangingPunct="1"/>
            <a:r>
              <a:rPr lang="en-US" smtClean="0"/>
              <a:t>The hidden curriculum </a:t>
            </a:r>
          </a:p>
          <a:p>
            <a:pPr lvl="2" eaLnBrk="1" hangingPunct="1"/>
            <a:r>
              <a:rPr lang="en-US" smtClean="0"/>
              <a:t>Unwritten rules of behavior and attitude </a:t>
            </a:r>
          </a:p>
          <a:p>
            <a:pPr lvl="1" eaLnBrk="1" hangingPunct="1"/>
            <a:r>
              <a:rPr lang="en-US" smtClean="0"/>
              <a:t>Tilting the tests- discrimination by IQ</a:t>
            </a:r>
          </a:p>
          <a:p>
            <a:pPr lvl="2" eaLnBrk="1" hangingPunct="1"/>
            <a:r>
              <a:rPr lang="en-US" smtClean="0"/>
              <a:t>They reflect a cultural bias (by not looking a culturally acquired knowledge) </a:t>
            </a:r>
          </a:p>
          <a:p>
            <a:pPr lvl="1" eaLnBrk="1" hangingPunct="1"/>
            <a:r>
              <a:rPr lang="en-US" smtClean="0"/>
              <a:t>Stacking the deck: unequal funding </a:t>
            </a:r>
          </a:p>
          <a:p>
            <a:pPr lvl="2" eaLnBrk="1" hangingPunct="1"/>
            <a:r>
              <a:rPr lang="en-US" smtClean="0"/>
              <a:t>Local property taxes </a:t>
            </a:r>
          </a:p>
        </p:txBody>
      </p:sp>
      <p:sp>
        <p:nvSpPr>
          <p:cNvPr id="149506" name="Slide Number Placeholder 5"/>
          <p:cNvSpPr>
            <a:spLocks noGrp="1"/>
          </p:cNvSpPr>
          <p:nvPr>
            <p:ph type="sldNum" sz="quarter" idx="12"/>
          </p:nvPr>
        </p:nvSpPr>
        <p:spPr/>
        <p:txBody>
          <a:bodyPr/>
          <a:lstStyle/>
          <a:p>
            <a:pPr>
              <a:defRPr/>
            </a:pPr>
            <a:fld id="{D504A2E8-2C3B-4730-AC7D-2BC0A93078E7}" type="slidenum">
              <a:rPr lang="en-US"/>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fontAlgn="auto" hangingPunct="1">
              <a:spcAft>
                <a:spcPts val="0"/>
              </a:spcAft>
              <a:defRPr/>
            </a:pPr>
            <a:r>
              <a:rPr lang="en-US" smtClean="0">
                <a:solidFill>
                  <a:schemeClr val="accent1">
                    <a:tint val="88000"/>
                    <a:satMod val="150000"/>
                  </a:schemeClr>
                </a:solidFill>
              </a:rPr>
              <a:t>Conflict perspective </a:t>
            </a:r>
          </a:p>
        </p:txBody>
      </p:sp>
      <p:sp>
        <p:nvSpPr>
          <p:cNvPr id="44035" name="Rectangle 3"/>
          <p:cNvSpPr>
            <a:spLocks noGrp="1" noRot="1" noChangeArrowheads="1"/>
          </p:cNvSpPr>
          <p:nvPr>
            <p:ph idx="1"/>
          </p:nvPr>
        </p:nvSpPr>
        <p:spPr/>
        <p:txBody>
          <a:bodyPr/>
          <a:lstStyle/>
          <a:p>
            <a:pPr eaLnBrk="1" hangingPunct="1"/>
            <a:r>
              <a:rPr lang="en-US" smtClean="0"/>
              <a:t>Social class</a:t>
            </a:r>
          </a:p>
          <a:p>
            <a:pPr lvl="1" eaLnBrk="1" hangingPunct="1"/>
            <a:r>
              <a:rPr lang="en-US" smtClean="0"/>
              <a:t>Passing the privileged (Saints and the Roughnecks) </a:t>
            </a:r>
          </a:p>
          <a:p>
            <a:pPr eaLnBrk="1" hangingPunct="1"/>
            <a:r>
              <a:rPr lang="en-US" smtClean="0"/>
              <a:t>Race and ethnicity </a:t>
            </a:r>
          </a:p>
          <a:p>
            <a:pPr lvl="1" eaLnBrk="1" hangingPunct="1"/>
            <a:r>
              <a:rPr lang="en-US" smtClean="0"/>
              <a:t>Whites are more likely to complete high school, go to college, and get a degree than African Americans or Latinos </a:t>
            </a:r>
          </a:p>
        </p:txBody>
      </p:sp>
      <p:sp>
        <p:nvSpPr>
          <p:cNvPr id="150530" name="Slide Number Placeholder 5"/>
          <p:cNvSpPr>
            <a:spLocks noGrp="1"/>
          </p:cNvSpPr>
          <p:nvPr>
            <p:ph type="sldNum" sz="quarter" idx="12"/>
          </p:nvPr>
        </p:nvSpPr>
        <p:spPr/>
        <p:txBody>
          <a:bodyPr/>
          <a:lstStyle/>
          <a:p>
            <a:pPr>
              <a:defRPr/>
            </a:pPr>
            <a:fld id="{3C7E5F9E-7B9A-4D03-BB1B-0342D26E3A53}" type="slidenum">
              <a:rPr lang="en-US"/>
              <a:pPr>
                <a:defRPr/>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TotalTime>
  <Words>4272</Words>
  <Application>Microsoft Office PowerPoint</Application>
  <PresentationFormat>On-screen Show (4:3)</PresentationFormat>
  <Paragraphs>921</Paragraphs>
  <Slides>145</Slides>
  <Notes>133</Notes>
  <HiddenSlides>0</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Urban</vt:lpstr>
      <vt:lpstr>Slide 1</vt:lpstr>
      <vt:lpstr>Social stratification </vt:lpstr>
      <vt:lpstr> social stratification</vt:lpstr>
      <vt:lpstr> social stratification</vt:lpstr>
      <vt:lpstr> Three Main Types of Social Stratification </vt:lpstr>
      <vt:lpstr>Slavery </vt:lpstr>
      <vt:lpstr>Slavery </vt:lpstr>
      <vt:lpstr>Slavery </vt:lpstr>
      <vt:lpstr>Forced Labor and Slavery</vt:lpstr>
      <vt:lpstr>Forced Labor and Slavery</vt:lpstr>
      <vt:lpstr>Forced Labor and Slavery</vt:lpstr>
      <vt:lpstr>Slavery today </vt:lpstr>
      <vt:lpstr>Sex Slavery </vt:lpstr>
      <vt:lpstr>Child Prostitution and Trafficking</vt:lpstr>
      <vt:lpstr>Child Prostitution and Trafficking </vt:lpstr>
      <vt:lpstr>Child Labor</vt:lpstr>
      <vt:lpstr>Child Labor</vt:lpstr>
      <vt:lpstr>Child Labor</vt:lpstr>
      <vt:lpstr>Child Labor</vt:lpstr>
      <vt:lpstr>Sweatshop Labor in the U.S.</vt:lpstr>
      <vt:lpstr>Sweatshop Labor in the U.S.</vt:lpstr>
      <vt:lpstr>Systems of social stratification </vt:lpstr>
      <vt:lpstr>Systems of social stratification</vt:lpstr>
      <vt:lpstr>Social stratification/social class</vt:lpstr>
      <vt:lpstr>Social strat, class and gender</vt:lpstr>
      <vt:lpstr>Social strat, class and gender</vt:lpstr>
      <vt:lpstr>Slide 27</vt:lpstr>
      <vt:lpstr>Slide 28</vt:lpstr>
      <vt:lpstr> Components of Social Class </vt:lpstr>
      <vt:lpstr>Slide 30</vt:lpstr>
      <vt:lpstr>Slide 31</vt:lpstr>
      <vt:lpstr>Slide 32</vt:lpstr>
      <vt:lpstr>Marx and Weber – Social Class</vt:lpstr>
      <vt:lpstr>Slide 34</vt:lpstr>
      <vt:lpstr>The upper social class </vt:lpstr>
      <vt:lpstr>The Middle class </vt:lpstr>
      <vt:lpstr>The Middle class</vt:lpstr>
      <vt:lpstr>The Working class </vt:lpstr>
      <vt:lpstr>The lower class </vt:lpstr>
      <vt:lpstr>Slide 40</vt:lpstr>
      <vt:lpstr>  Status Consistency and Status Inconsistency</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Child Abuse and Neglect</vt:lpstr>
      <vt:lpstr>The children’s defense fund </vt:lpstr>
      <vt:lpstr>4 primary categories</vt:lpstr>
      <vt:lpstr>Neglect </vt:lpstr>
      <vt:lpstr>Physical abuse</vt:lpstr>
      <vt:lpstr>Sexual abuse </vt:lpstr>
      <vt:lpstr>Psychological or Emotional </vt:lpstr>
      <vt:lpstr>Parental characteristics </vt:lpstr>
      <vt:lpstr>Parental characteristics</vt:lpstr>
      <vt:lpstr>Incest </vt:lpstr>
      <vt:lpstr>Slide 84</vt:lpstr>
      <vt:lpstr>Sociology of Education</vt:lpstr>
      <vt:lpstr>Slide 86</vt:lpstr>
      <vt:lpstr>Functional illiteracy </vt:lpstr>
      <vt:lpstr>Education in global perspective </vt:lpstr>
      <vt:lpstr>Education in global perspective </vt:lpstr>
      <vt:lpstr>Cross-Cultural Variation In Education</vt:lpstr>
      <vt:lpstr>Slide 91</vt:lpstr>
      <vt:lpstr>Slide 92</vt:lpstr>
      <vt:lpstr>Slide 93</vt:lpstr>
      <vt:lpstr>Education in the U.S.</vt:lpstr>
      <vt:lpstr>Functionalist perspective  </vt:lpstr>
      <vt:lpstr>Functionalism </vt:lpstr>
      <vt:lpstr>Conflict perspective: perpetuating social inequality </vt:lpstr>
      <vt:lpstr>Conflict perspective </vt:lpstr>
      <vt:lpstr>Conflict perspective </vt:lpstr>
      <vt:lpstr>Slide 100</vt:lpstr>
      <vt:lpstr>Slide 101</vt:lpstr>
      <vt:lpstr>Slide 102</vt:lpstr>
      <vt:lpstr>Symbolic Interactionist Perspective</vt:lpstr>
      <vt:lpstr>Symbolic Interactionist Perspective</vt:lpstr>
      <vt:lpstr>The Self-fulfilling Prophecy</vt:lpstr>
      <vt:lpstr>Symbolic interactionist perspective teacher expectations and the self fulfilling prophecy  </vt:lpstr>
      <vt:lpstr>Symbolic interactionist perspective teacher expectations and the self fulfilling prophecy  </vt:lpstr>
      <vt:lpstr>The Self-fulfilling Prophecy</vt:lpstr>
      <vt:lpstr>First impressions are lasting impressions</vt:lpstr>
      <vt:lpstr>First impressions are lasting impressions</vt:lpstr>
      <vt:lpstr>First impressions are lasting impressions</vt:lpstr>
      <vt:lpstr>Teachers act on expectations </vt:lpstr>
      <vt:lpstr>Teachers act on expectations</vt:lpstr>
      <vt:lpstr>Teachers act on expectations</vt:lpstr>
      <vt:lpstr>Race and Ethnicity</vt:lpstr>
      <vt:lpstr>Race and Ethnicity</vt:lpstr>
      <vt:lpstr>Race and Ethnicity</vt:lpstr>
      <vt:lpstr>Educational Attainment by Race, Ethnicity, and Sex, 1970 and 2003</vt:lpstr>
      <vt:lpstr>Educational Attainment by Race, Ethnicity, and Sex, 1970 and 2003</vt:lpstr>
      <vt:lpstr>Slide 120</vt:lpstr>
      <vt:lpstr>Problems in U.S. Education </vt:lpstr>
      <vt:lpstr>Solutions: Safety and Standards</vt:lpstr>
      <vt:lpstr>Slide 123</vt:lpstr>
      <vt:lpstr>The functionalist perspective</vt:lpstr>
      <vt:lpstr>The functionalist perspective</vt:lpstr>
      <vt:lpstr>Slide 126</vt:lpstr>
      <vt:lpstr>The functionalist perspective</vt:lpstr>
      <vt:lpstr>Slide 128</vt:lpstr>
      <vt:lpstr>Slide 129</vt:lpstr>
      <vt:lpstr>Symbolicinteractionist perspective </vt:lpstr>
      <vt:lpstr>Symbolic interaction   Rituals and beliefs </vt:lpstr>
      <vt:lpstr>Symbolic interaction shared meanings </vt:lpstr>
      <vt:lpstr>Conflict perspective </vt:lpstr>
      <vt:lpstr>Religion and the Spirit of Capitalism </vt:lpstr>
      <vt:lpstr>Cult </vt:lpstr>
      <vt:lpstr>Cult</vt:lpstr>
      <vt:lpstr>Slide 137</vt:lpstr>
      <vt:lpstr>Religion in U.S.</vt:lpstr>
      <vt:lpstr>Slide 139</vt:lpstr>
      <vt:lpstr>Slide 140</vt:lpstr>
      <vt:lpstr>Slide 141</vt:lpstr>
      <vt:lpstr>Slide 142</vt:lpstr>
      <vt:lpstr>Slide 143</vt:lpstr>
      <vt:lpstr>Slide 144</vt:lpstr>
      <vt:lpstr>Slide 145</vt:lpstr>
    </vt:vector>
  </TitlesOfParts>
  <Company>Valencia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nroyer</dc:creator>
  <cp:lastModifiedBy>nroyer</cp:lastModifiedBy>
  <cp:revision>4</cp:revision>
  <dcterms:created xsi:type="dcterms:W3CDTF">2011-06-20T16:57:02Z</dcterms:created>
  <dcterms:modified xsi:type="dcterms:W3CDTF">2011-06-20T17:07:32Z</dcterms:modified>
</cp:coreProperties>
</file>